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06060"/>
    <a:srgbClr val="8F1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975" autoAdjust="0"/>
  </p:normalViewPr>
  <p:slideViewPr>
    <p:cSldViewPr>
      <p:cViewPr varScale="1">
        <p:scale>
          <a:sx n="80" d="100"/>
          <a:sy n="80" d="100"/>
        </p:scale>
        <p:origin x="-137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pic>
        <p:nvPicPr>
          <p:cNvPr id="3076" name="Picture 4" descr="C:\Dokumente und Einstellungen\All Users\Dokumente\Landeshauptarchiv\Retzmann\902505\Logo_neu\RP_4c_MBWJK_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179388"/>
            <a:ext cx="21558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7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hangingPunct="0"/>
              <a:endParaRPr lang="de-DE" altLang="de-DE">
                <a:latin typeface="Arial" charset="0"/>
                <a:ea typeface="ＭＳ Ｐゴシック" pitchFamily="-65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hangingPunct="0"/>
              <a:endParaRPr lang="de-DE" altLang="de-DE">
                <a:latin typeface="Arial" charset="0"/>
                <a:ea typeface="ＭＳ Ｐゴシック" pitchFamily="-65" charset="-128"/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0" hangingPunct="0"/>
            <a:r>
              <a:rPr lang="de-DE" altLang="de-DE" sz="900" dirty="0" smtClean="0">
                <a:solidFill>
                  <a:srgbClr val="606060"/>
                </a:solidFill>
                <a:latin typeface="Arial" charset="0"/>
                <a:cs typeface="Arial" charset="0"/>
              </a:rPr>
              <a:t>27. März 2017</a:t>
            </a:r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0" hangingPunct="0"/>
            <a:r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t>Folie </a:t>
            </a:r>
            <a:fld id="{6C55B120-EC6A-4F7F-9696-FD6B74BCCB19}" type="slidenum"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pPr algn="r" eaLnBrk="0" hangingPunct="0"/>
              <a:t>‹Nr.›</a:t>
            </a:fld>
            <a:r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/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66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438150"/>
            <a:ext cx="1943100" cy="5657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38150"/>
            <a:ext cx="5676900" cy="5657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45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6027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12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0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95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79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3207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7065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7238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Titelbereich</a:t>
            </a:r>
          </a:p>
        </p:txBody>
      </p:sp>
      <p:sp>
        <p:nvSpPr>
          <p:cNvPr id="1031" name="Inhaltsplatzhalter 2"/>
          <p:cNvSpPr>
            <a:spLocks/>
          </p:cNvSpPr>
          <p:nvPr/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pic>
        <p:nvPicPr>
          <p:cNvPr id="1032" name="Picture 8" descr="C:\Dokumente und Einstellungen\All Users\Dokumente\Landeshauptarchiv\Retzmann\902505\Logo_neu\RP_4c_MBWJK_L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179388"/>
            <a:ext cx="21558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hangingPunct="0"/>
              <a:endParaRPr lang="de-DE" altLang="de-DE">
                <a:latin typeface="Arial" charset="0"/>
                <a:ea typeface="ＭＳ Ｐゴシック" pitchFamily="-65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hangingPunct="0"/>
              <a:endParaRPr lang="de-DE" altLang="de-DE">
                <a:latin typeface="Arial" charset="0"/>
                <a:ea typeface="ＭＳ Ｐゴシック" pitchFamily="-65" charset="-128"/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0" hangingPunct="0"/>
            <a:r>
              <a:rPr lang="de-DE" altLang="de-DE" sz="900" dirty="0" smtClean="0">
                <a:solidFill>
                  <a:srgbClr val="606060"/>
                </a:solidFill>
                <a:latin typeface="Arial" charset="0"/>
                <a:cs typeface="Arial" charset="0"/>
              </a:rPr>
              <a:t>27. März 2017</a:t>
            </a:r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0" hangingPunct="0"/>
            <a:r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t>Folie </a:t>
            </a:r>
            <a:fld id="{577734DF-C1CD-418E-ABCC-13DEF5D2B03E}" type="slidenum"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pPr algn="r" eaLnBrk="0" hangingPunct="0"/>
              <a:t>‹Nr.›</a:t>
            </a:fld>
            <a:r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/>
            <a:r>
              <a:rPr lang="de-DE" altLang="de-DE" sz="900" dirty="0" smtClean="0">
                <a:solidFill>
                  <a:srgbClr val="606060"/>
                </a:solidFill>
                <a:latin typeface="Arial" charset="0"/>
                <a:cs typeface="Arial" charset="0"/>
              </a:rPr>
              <a:t>Dr. Daniel Heimes, Landeshauptarchiv Koblenz</a:t>
            </a:r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762000" y="2133600"/>
            <a:ext cx="5837238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>
                <a:solidFill>
                  <a:srgbClr val="8F1936"/>
                </a:solidFill>
                <a:latin typeface="Arial" charset="0"/>
              </a:defRPr>
            </a:lvl1pPr>
            <a:lvl2pPr>
              <a:defRPr sz="3200">
                <a:solidFill>
                  <a:srgbClr val="8F1936"/>
                </a:solidFill>
                <a:latin typeface="Arial" charset="0"/>
              </a:defRPr>
            </a:lvl2pPr>
            <a:lvl3pPr>
              <a:defRPr sz="3200">
                <a:solidFill>
                  <a:srgbClr val="8F1936"/>
                </a:solidFill>
                <a:latin typeface="Arial" charset="0"/>
              </a:defRPr>
            </a:lvl3pPr>
            <a:lvl4pPr>
              <a:defRPr sz="3200">
                <a:solidFill>
                  <a:srgbClr val="8F1936"/>
                </a:solidFill>
                <a:latin typeface="Arial" charset="0"/>
              </a:defRPr>
            </a:lvl4pPr>
            <a:lvl5pPr>
              <a:defRPr sz="3200">
                <a:solidFill>
                  <a:srgbClr val="8F1936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85800" y="21336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852936"/>
            <a:ext cx="7772400" cy="1143000"/>
          </a:xfrm>
        </p:spPr>
        <p:txBody>
          <a:bodyPr/>
          <a:lstStyle/>
          <a:p>
            <a:r>
              <a:rPr lang="de-DE" altLang="de-DE" sz="4200" dirty="0" smtClean="0"/>
              <a:t>Aufbewahrungsfristen – Schutzfristen:</a:t>
            </a:r>
            <a:br>
              <a:rPr lang="de-DE" altLang="de-DE" sz="4200" dirty="0" smtClean="0"/>
            </a:br>
            <a:r>
              <a:rPr lang="de-DE" altLang="de-DE" sz="4200" dirty="0" smtClean="0"/>
              <a:t>Schutz der Verwaltung und</a:t>
            </a:r>
            <a:br>
              <a:rPr lang="de-DE" altLang="de-DE" sz="4200" dirty="0" smtClean="0"/>
            </a:br>
            <a:r>
              <a:rPr lang="de-DE" altLang="de-DE" sz="4200" dirty="0" smtClean="0"/>
              <a:t>Schutz der Bürgerinnen und Bürger </a:t>
            </a:r>
            <a:endParaRPr lang="de-DE" altLang="de-DE" sz="4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87624" y="5445224"/>
            <a:ext cx="6400800" cy="936104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/>
            <a:r>
              <a:rPr lang="de-DE" altLang="de-DE" sz="2200" dirty="0" smtClean="0"/>
              <a:t>Dr. Daniel Heimes</a:t>
            </a:r>
          </a:p>
          <a:p>
            <a:pPr marL="0" indent="0" algn="ctr"/>
            <a:r>
              <a:rPr lang="de-DE" altLang="de-DE" sz="2200" dirty="0" smtClean="0"/>
              <a:t>Landeshauptarchiv Koblenz</a:t>
            </a:r>
            <a:endParaRPr lang="de-DE" altLang="de-DE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Definition: Aufbewahrungsfrist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„[...] Zeitraum, in dem Akten nach Abschluss der Bearbeitung und Schließen der Akte, meist auf Grund von Gesetzen und Verordnungen, für den Zugriff entweder bei der Entstehungs-organisation der Akten oder in einem Zwischen-archiv aufzubewahren sind . [...]“</a:t>
            </a:r>
          </a:p>
          <a:p>
            <a:pPr marL="0" indent="0">
              <a:spcBef>
                <a:spcPts val="1200"/>
              </a:spcBef>
            </a:pPr>
            <a:r>
              <a:rPr lang="de-DE" sz="2600" i="1" dirty="0" smtClean="0"/>
              <a:t>(aus: Terminologie der Archivwissenschaft der Archivschule Marburg)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225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trips/>
      </p:transition>
    </mc:Choice>
    <mc:Fallback xmlns="">
      <p:transition spd="slow">
        <p:strips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38150"/>
            <a:ext cx="6406480" cy="925513"/>
          </a:xfrm>
        </p:spPr>
        <p:txBody>
          <a:bodyPr/>
          <a:lstStyle/>
          <a:p>
            <a:r>
              <a:rPr lang="de-DE" dirty="0" smtClean="0"/>
              <a:t>Definition: Schutzfrist (Sperrfrist)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„Eine Schutzfrist (Sperrfrist) [...] ist ein durch eine (Rechts-)Norm definierter Zeitraum, in dem das betroffene Archivgut zur Benutzung durch Dritte in der Regel nicht vorgelegt werden darf. In bestimmten Fällen kann dies auch die </a:t>
            </a:r>
            <a:r>
              <a:rPr lang="de-DE" dirty="0" err="1" smtClean="0"/>
              <a:t>Provenienzstelle</a:t>
            </a:r>
            <a:r>
              <a:rPr lang="de-DE" dirty="0" smtClean="0"/>
              <a:t> </a:t>
            </a:r>
            <a:r>
              <a:rPr lang="de-DE" dirty="0" err="1" smtClean="0"/>
              <a:t>selbt</a:t>
            </a:r>
            <a:r>
              <a:rPr lang="de-DE" dirty="0" smtClean="0"/>
              <a:t> betreffen, bei der die Unterlagen entstanden sind. [...]“</a:t>
            </a:r>
          </a:p>
          <a:p>
            <a:pPr marL="0" indent="0">
              <a:spcBef>
                <a:spcPts val="1000"/>
              </a:spcBef>
            </a:pPr>
            <a:r>
              <a:rPr lang="de-DE" sz="2600" i="1" dirty="0" smtClean="0"/>
              <a:t>(aus: Terminologie der Archivwissenschaft der Archivschule Marburg)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94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38150"/>
            <a:ext cx="6118448" cy="925513"/>
          </a:xfrm>
        </p:spPr>
        <p:txBody>
          <a:bodyPr/>
          <a:lstStyle/>
          <a:p>
            <a:r>
              <a:rPr lang="de-DE" dirty="0" smtClean="0"/>
              <a:t>Fristen nach § 3 Abs. 3 </a:t>
            </a:r>
            <a:r>
              <a:rPr lang="de-DE" dirty="0" err="1" smtClean="0"/>
              <a:t>LArchG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Sachakten: 30 Jahre nach Entstehung der Unterlagen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Personenbezogene Unterlagen: </a:t>
            </a:r>
          </a:p>
          <a:p>
            <a:pPr marL="914400" lvl="1" indent="-514350">
              <a:buFont typeface="+mj-lt"/>
              <a:buAutoNum type="arabicParenR"/>
            </a:pPr>
            <a:r>
              <a:rPr lang="de-DE" sz="2400" dirty="0" smtClean="0"/>
              <a:t>10 Jahre nach Tod,</a:t>
            </a:r>
          </a:p>
          <a:p>
            <a:pPr marL="914400" lvl="1" indent="-514350">
              <a:buFont typeface="+mj-lt"/>
              <a:buAutoNum type="arabicParenR"/>
            </a:pPr>
            <a:r>
              <a:rPr lang="de-DE" sz="2400" dirty="0" smtClean="0"/>
              <a:t>100 Jahre nach Geburt</a:t>
            </a:r>
          </a:p>
          <a:p>
            <a:pPr marL="914400" lvl="1" indent="-514350">
              <a:buFont typeface="+mj-lt"/>
              <a:buAutoNum type="arabicParenR"/>
            </a:pPr>
            <a:r>
              <a:rPr lang="de-DE" sz="2400" dirty="0"/>
              <a:t>60 Jahre nach Entstehung der Unterlagen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aufgrund von Rechtsvorschriften geheim zu halten: 60 Jahre nach Entstehung der Unterlagen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Verlängerung der Fristen: höchstens 20 Jahre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0969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Verkürzung </a:t>
            </a:r>
            <a:r>
              <a:rPr lang="de-DE" altLang="de-DE" dirty="0"/>
              <a:t>der Sperrfristen 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(§ </a:t>
            </a:r>
            <a:r>
              <a:rPr lang="de-DE" altLang="de-DE" dirty="0"/>
              <a:t>3 Abs. 4 LArchG)</a:t>
            </a:r>
            <a:r>
              <a:rPr lang="de-DE" altLang="de-DE" b="1" dirty="0"/>
              <a:t/>
            </a:r>
            <a:br>
              <a:rPr lang="de-DE" altLang="de-DE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450000">
              <a:lnSpc>
                <a:spcPct val="200000"/>
              </a:lnSpc>
              <a:spcBef>
                <a:spcPts val="600"/>
              </a:spcBef>
              <a:buFontTx/>
              <a:buChar char="-"/>
              <a:defRPr/>
            </a:pPr>
            <a:r>
              <a:rPr lang="de-DE" altLang="de-DE" sz="1800" dirty="0"/>
              <a:t>1.) </a:t>
            </a:r>
            <a:r>
              <a:rPr lang="de-DE" altLang="de-DE" sz="1800" dirty="0"/>
              <a:t>mit Zustimmung </a:t>
            </a:r>
          </a:p>
          <a:p>
            <a:pPr marL="0" lvl="1" indent="450000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de-DE" altLang="de-DE" sz="1800" dirty="0" smtClean="0"/>
              <a:t>2.) </a:t>
            </a:r>
            <a:r>
              <a:rPr lang="de-DE" altLang="de-DE" sz="1800" dirty="0"/>
              <a:t>für den Landtag, seine Organe, Abgeordnete und </a:t>
            </a:r>
            <a:r>
              <a:rPr lang="de-DE" altLang="de-DE" sz="1800" dirty="0" smtClean="0"/>
              <a:t>die</a:t>
            </a:r>
            <a:br>
              <a:rPr lang="de-DE" altLang="de-DE" sz="1800" dirty="0" smtClean="0"/>
            </a:br>
            <a:r>
              <a:rPr lang="de-DE" altLang="de-DE" sz="1800" dirty="0" smtClean="0"/>
              <a:t>            Landesregierung</a:t>
            </a:r>
            <a:endParaRPr lang="de-DE" altLang="de-DE" sz="1800" dirty="0"/>
          </a:p>
          <a:p>
            <a:pPr marL="0" indent="-4500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  <a:defRPr/>
            </a:pPr>
            <a:r>
              <a:rPr lang="de-DE" altLang="de-DE" sz="1800" dirty="0" smtClean="0"/>
              <a:t>3. a</a:t>
            </a:r>
            <a:r>
              <a:rPr lang="de-DE" altLang="de-DE" sz="1800" dirty="0"/>
              <a:t>) für wissenschaftliche Forschungs- oder </a:t>
            </a:r>
            <a:r>
              <a:rPr lang="de-DE" altLang="de-DE" sz="1800" dirty="0" smtClean="0"/>
              <a:t>Dokumentations-</a:t>
            </a:r>
            <a:br>
              <a:rPr lang="de-DE" altLang="de-DE" sz="1800" dirty="0" smtClean="0"/>
            </a:br>
            <a:r>
              <a:rPr lang="de-DE" altLang="de-DE" sz="1800" dirty="0" smtClean="0"/>
              <a:t>              vorhaben</a:t>
            </a:r>
            <a:r>
              <a:rPr lang="de-DE" altLang="de-DE" sz="1800" dirty="0"/>
              <a:t>, </a:t>
            </a:r>
            <a:r>
              <a:rPr lang="de-DE" altLang="de-DE" sz="1800" dirty="0" smtClean="0"/>
              <a:t>einschließlich </a:t>
            </a:r>
            <a:r>
              <a:rPr lang="de-DE" altLang="de-DE" sz="1800" dirty="0"/>
              <a:t>der Schaffung der wissenschaftlichen </a:t>
            </a:r>
            <a:r>
              <a:rPr lang="de-DE" altLang="de-DE" sz="1800" dirty="0" smtClean="0"/>
              <a:t/>
            </a:r>
            <a:br>
              <a:rPr lang="de-DE" altLang="de-DE" sz="1800" dirty="0" smtClean="0"/>
            </a:br>
            <a:r>
              <a:rPr lang="de-DE" altLang="de-DE" sz="1800" dirty="0" smtClean="0"/>
              <a:t>              Infrastruktur</a:t>
            </a:r>
            <a:endParaRPr lang="de-DE" altLang="de-DE" sz="1800" dirty="0"/>
          </a:p>
          <a:p>
            <a:pPr marL="0" indent="-4500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  <a:defRPr/>
            </a:pPr>
            <a:r>
              <a:rPr lang="de-DE" altLang="de-DE" sz="1800" dirty="0" smtClean="0"/>
              <a:t>3. b</a:t>
            </a:r>
            <a:r>
              <a:rPr lang="de-DE" altLang="de-DE" sz="1800" dirty="0"/>
              <a:t>) zur Wahrnehmung berechtigter Belange</a:t>
            </a:r>
          </a:p>
          <a:p>
            <a:pPr marL="400050" lvl="2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de-DE" altLang="de-DE" sz="1800" dirty="0" smtClean="0"/>
              <a:t>→ </a:t>
            </a:r>
            <a:r>
              <a:rPr lang="de-DE" altLang="de-DE" sz="1800" dirty="0"/>
              <a:t>3</a:t>
            </a:r>
            <a:r>
              <a:rPr lang="de-DE" altLang="de-DE" sz="1800" dirty="0" smtClean="0"/>
              <a:t>. a) </a:t>
            </a:r>
            <a:r>
              <a:rPr lang="de-DE" altLang="de-DE" sz="1800" dirty="0"/>
              <a:t>und 3</a:t>
            </a:r>
            <a:r>
              <a:rPr lang="de-DE" altLang="de-DE" sz="1800" dirty="0" smtClean="0"/>
              <a:t>. b) </a:t>
            </a:r>
            <a:r>
              <a:rPr lang="de-DE" altLang="de-DE" sz="1800" dirty="0"/>
              <a:t>nur, wenn </a:t>
            </a:r>
            <a:r>
              <a:rPr lang="de-DE" sz="1800" dirty="0"/>
              <a:t>überwiegende schutzwürdige			Interessen Betroffener und Dritter nicht entgegenstehen</a:t>
            </a:r>
          </a:p>
          <a:p>
            <a:pPr marL="285750">
              <a:lnSpc>
                <a:spcPct val="90000"/>
              </a:lnSpc>
              <a:buFontTx/>
              <a:buChar char="-"/>
              <a:defRPr/>
            </a:pPr>
            <a:r>
              <a:rPr lang="de-DE" sz="1800" smtClean="0"/>
              <a:t>unverkürzbare</a:t>
            </a:r>
            <a:r>
              <a:rPr lang="de-DE" sz="1800" dirty="0" smtClean="0"/>
              <a:t> </a:t>
            </a:r>
            <a:r>
              <a:rPr lang="de-DE" sz="1800" dirty="0"/>
              <a:t>Sperrfristen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38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Rechte des Betroffenen aus </a:t>
            </a:r>
            <a:br>
              <a:rPr lang="de-DE" dirty="0" smtClean="0"/>
            </a:br>
            <a:r>
              <a:rPr lang="de-DE" dirty="0" smtClean="0"/>
              <a:t>§ 4 </a:t>
            </a:r>
            <a:r>
              <a:rPr lang="de-DE" dirty="0" err="1" smtClean="0"/>
              <a:t>LArchG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 smtClean="0"/>
              <a:t>Einsicht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 smtClean="0"/>
              <a:t>Auskunft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 smtClean="0"/>
              <a:t>Berichtigung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 smtClean="0"/>
              <a:t>Löschung</a:t>
            </a:r>
          </a:p>
          <a:p>
            <a:pPr marL="0" indent="0">
              <a:spcBef>
                <a:spcPts val="1200"/>
              </a:spcBef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Diese Reche unterliegen Einschränkungen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028140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Vielen Dank für Ihre Aufmerksamkeit!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31677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Wir beraten Sie gerne: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Dr</a:t>
            </a:r>
            <a:r>
              <a:rPr lang="de-DE" dirty="0"/>
              <a:t>. Beate </a:t>
            </a:r>
            <a:r>
              <a:rPr lang="de-DE" dirty="0" err="1"/>
              <a:t>Dorfey</a:t>
            </a:r>
            <a:endParaRPr lang="de-DE" dirty="0"/>
          </a:p>
          <a:p>
            <a:pPr marL="0" indent="0">
              <a:spcBef>
                <a:spcPts val="600"/>
              </a:spcBef>
            </a:pPr>
            <a:r>
              <a:rPr lang="de-DE" sz="1600" dirty="0"/>
              <a:t>Stellv. Dienststellenleiterin/</a:t>
            </a:r>
          </a:p>
          <a:p>
            <a:pPr marL="0" indent="0"/>
            <a:r>
              <a:rPr lang="de-DE" sz="1600" dirty="0"/>
              <a:t>Abteilungsleiterin Staatliches Schriftgut</a:t>
            </a:r>
          </a:p>
          <a:p>
            <a:pPr marL="0" indent="0">
              <a:spcBef>
                <a:spcPts val="600"/>
              </a:spcBef>
            </a:pPr>
            <a:r>
              <a:rPr lang="de-DE" sz="1600" dirty="0" smtClean="0"/>
              <a:t>Referentin </a:t>
            </a:r>
            <a:r>
              <a:rPr lang="de-DE" sz="1600" dirty="0"/>
              <a:t>der Ressorts </a:t>
            </a:r>
            <a:r>
              <a:rPr lang="de-DE" sz="1600" dirty="0" smtClean="0"/>
              <a:t>Staatskanzlei</a:t>
            </a:r>
            <a:r>
              <a:rPr lang="de-DE" sz="1600" dirty="0"/>
              <a:t>, Inneres, Kultur, Bildung, </a:t>
            </a:r>
            <a:r>
              <a:rPr lang="de-DE" sz="1600" dirty="0" smtClean="0"/>
              <a:t>Wissenschaft </a:t>
            </a:r>
            <a:r>
              <a:rPr lang="de-DE" sz="1600" dirty="0"/>
              <a:t>und elektronische Unterlagen</a:t>
            </a:r>
          </a:p>
          <a:p>
            <a:pPr marL="0" indent="0">
              <a:spcBef>
                <a:spcPts val="600"/>
              </a:spcBef>
            </a:pPr>
            <a:r>
              <a:rPr lang="de-DE" sz="1600" dirty="0"/>
              <a:t>Telefon 0261 </a:t>
            </a:r>
            <a:r>
              <a:rPr lang="de-DE" sz="1600" dirty="0" smtClean="0"/>
              <a:t>9129-103</a:t>
            </a:r>
          </a:p>
          <a:p>
            <a:pPr marL="0" indent="0"/>
            <a:r>
              <a:rPr lang="de-DE" sz="1600" u="sng" dirty="0" smtClean="0">
                <a:solidFill>
                  <a:srgbClr val="3366FF"/>
                </a:solidFill>
              </a:rPr>
              <a:t>b.dorfey@landeshauptarchiv.de</a:t>
            </a:r>
          </a:p>
          <a:p>
            <a:pPr marL="0" indent="0"/>
            <a:endParaRPr lang="de-DE" dirty="0"/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Dr. Jörg </a:t>
            </a:r>
            <a:r>
              <a:rPr lang="de-DE" dirty="0" err="1" smtClean="0"/>
              <a:t>Pawelletz</a:t>
            </a:r>
            <a:endParaRPr lang="de-DE" dirty="0" smtClean="0"/>
          </a:p>
          <a:p>
            <a:pPr marL="0" indent="0">
              <a:spcBef>
                <a:spcPts val="600"/>
              </a:spcBef>
            </a:pPr>
            <a:r>
              <a:rPr lang="de-DE" sz="1600" dirty="0" smtClean="0"/>
              <a:t>Stellv. Abteilungsleiter Staatliches Schriftgut</a:t>
            </a:r>
          </a:p>
          <a:p>
            <a:pPr marL="0" indent="0">
              <a:spcBef>
                <a:spcPts val="600"/>
              </a:spcBef>
            </a:pPr>
            <a:r>
              <a:rPr lang="de-DE" sz="1600" dirty="0" smtClean="0"/>
              <a:t>Referent der Ressorts Finanzen, Soziales, Gesundheit, Umwelt und Forsten</a:t>
            </a:r>
          </a:p>
          <a:p>
            <a:pPr marL="0" indent="0">
              <a:spcBef>
                <a:spcPts val="600"/>
              </a:spcBef>
            </a:pPr>
            <a:r>
              <a:rPr lang="de-DE" sz="1600" dirty="0" smtClean="0"/>
              <a:t>Telefon 0261 9129-120</a:t>
            </a:r>
          </a:p>
          <a:p>
            <a:pPr marL="0" indent="0"/>
            <a:r>
              <a:rPr lang="de-DE" sz="1600" u="sng" dirty="0" smtClean="0">
                <a:solidFill>
                  <a:srgbClr val="3366FF"/>
                </a:solidFill>
              </a:rPr>
              <a:t>j.pawelletz@landeshauptarchiv.de</a:t>
            </a:r>
          </a:p>
          <a:p>
            <a:r>
              <a:rPr lang="de-DE" dirty="0" smtClean="0"/>
              <a:t>Dr. Daniel Heimes</a:t>
            </a:r>
          </a:p>
          <a:p>
            <a:pPr marL="0" indent="0"/>
            <a:r>
              <a:rPr lang="de-DE" sz="1600" dirty="0" smtClean="0"/>
              <a:t>Referent der Ressorts Justiz, Wirtschaft, Verkehr, Landwirtschaft und Weinbau</a:t>
            </a:r>
          </a:p>
          <a:p>
            <a:pPr marL="0" indent="0"/>
            <a:r>
              <a:rPr lang="de-DE" sz="1600" dirty="0" smtClean="0"/>
              <a:t>Telefon 0261 9129-130</a:t>
            </a:r>
          </a:p>
          <a:p>
            <a:pPr marL="0" indent="0"/>
            <a:r>
              <a:rPr lang="de-DE" sz="1600" u="sng" dirty="0">
                <a:solidFill>
                  <a:srgbClr val="3366FF"/>
                </a:solidFill>
              </a:rPr>
              <a:t>d.heimes@landeshauptarchiv.de</a:t>
            </a:r>
          </a:p>
        </p:txBody>
      </p:sp>
    </p:spTree>
    <p:extLst>
      <p:ext uri="{BB962C8B-B14F-4D97-AF65-F5344CB8AC3E}">
        <p14:creationId xmlns:p14="http://schemas.microsoft.com/office/powerpoint/2010/main" val="29632017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LHA_2">
  <a:themeElements>
    <a:clrScheme name="Lariss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PräsentationsvorlageLHA_2</Template>
  <TotalTime>0</TotalTime>
  <Words>297</Words>
  <Application>Microsoft Office PowerPoint</Application>
  <PresentationFormat>Bildschirmpräsentation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PräsentationsvorlageLHA_2</vt:lpstr>
      <vt:lpstr>Aufbewahrungsfristen – Schutzfristen: Schutz der Verwaltung und Schutz der Bürgerinnen und Bürger </vt:lpstr>
      <vt:lpstr>Definition: Aufbewahrungsfrist</vt:lpstr>
      <vt:lpstr>Definition: Schutzfrist (Sperrfrist)</vt:lpstr>
      <vt:lpstr>Fristen nach § 3 Abs. 3 LArchG</vt:lpstr>
      <vt:lpstr> Verkürzung der Sperrfristen  (§ 3 Abs. 4 LArchG) </vt:lpstr>
      <vt:lpstr>Rechte des Betroffenen aus  § 4 LArchG</vt:lpstr>
      <vt:lpstr>PowerPoint-Präsentation</vt:lpstr>
      <vt:lpstr>PowerPoint-Präsentation</vt:lpstr>
    </vt:vector>
  </TitlesOfParts>
  <Company>Landeshauptarchiv Koblenz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Aufbewahrungsfristen – Schutzfristen: Schutz der Verwaltung und Schutz der Bürgerinnen und Bürger</dc:title>
  <dc:creator>Sarina Heinz</dc:creator>
  <cp:lastModifiedBy>Sarina Heinz</cp:lastModifiedBy>
  <cp:revision>16</cp:revision>
  <dcterms:created xsi:type="dcterms:W3CDTF">2017-03-22T10:58:52Z</dcterms:created>
  <dcterms:modified xsi:type="dcterms:W3CDTF">2017-03-24T10:26:14Z</dcterms:modified>
</cp:coreProperties>
</file>