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no' ?><Relationships xmlns="http://schemas.openxmlformats.org/package/2006/relationships"><Relationship Id="rId3" Type="http://schemas.openxmlformats.org/package/2006/relationships/metadata/core-properties" Target="docProps/core.xml"></Relationship><Relationship Id="rId2" Type="http://schemas.openxmlformats.org/package/2006/relationships/metadata/thumbnail" Target="docProps/thumbnail.jpeg"></Relationship><Relationship Id="rId1" Type="http://schemas.openxmlformats.org/officeDocument/2006/relationships/officeDocument" Target="ppt/presentation.xml"></Relationship><Relationship Id="rId4" Type="http://schemas.openxmlformats.org/officeDocument/2006/relationships/extended-properties" Target="docProps/app.xml"></Relationship><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6"/>
  </p:notesMasterIdLst>
  <p:sldIdLst>
    <p:sldId id="256" r:id="rId3"/>
    <p:sldId id="257" r:id="rId4"/>
    <p:sldId id="258" r:id="rId5"/>
    <p:sldId id="259" r:id="rId6"/>
    <p:sldId id="260" r:id="rId7"/>
    <p:sldId id="261" r:id="rId8"/>
    <p:sldId id="262" r:id="rId9"/>
    <p:sldId id="263" r:id="rId10"/>
    <p:sldId id="266" r:id="rId11"/>
    <p:sldId id="264" r:id="rId12"/>
    <p:sldId id="265" r:id="rId13"/>
    <p:sldId id="267" r:id="rId14"/>
    <p:sldId id="270" r:id="rId15"/>
  </p:sldIdLst>
  <p:sldSz cx="9144000" cy="6858000" type="screen4x3"/>
  <p:notesSz cx="6858000" cy="9144000"/>
  <p:defaultTextStyle>
    <a:defPPr>
      <a:defRPr lang="de-DE"/>
    </a:defPPr>
    <a:lvl1pPr algn="l" rtl="0" fontAlgn="base">
      <a:spcBef>
        <a:spcPct val="0"/>
      </a:spcBef>
      <a:spcAft>
        <a:spcPct val="0"/>
      </a:spcAft>
      <a:defRPr sz="28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8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8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8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1936"/>
    <a:srgbClr val="E56D8A"/>
    <a:srgbClr val="D1254E"/>
    <a:srgbClr val="EFA3B5"/>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929"/>
  </p:normalViewPr>
  <p:slideViewPr>
    <p:cSldViewPr>
      <p:cViewPr varScale="1">
        <p:scale>
          <a:sx n="105" d="100"/>
          <a:sy n="105" d="100"/>
        </p:scale>
        <p:origin x="10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55684-1ED6-471F-888B-90D148BA4888}" type="doc">
      <dgm:prSet loTypeId="urn:microsoft.com/office/officeart/2005/8/layout/chart3" loCatId="relationship" qsTypeId="urn:microsoft.com/office/officeart/2005/8/quickstyle/simple1" qsCatId="simple" csTypeId="urn:microsoft.com/office/officeart/2005/8/colors/accent1_2" csCatId="accent1" phldr="1"/>
      <dgm:spPr/>
    </dgm:pt>
    <dgm:pt modelId="{87598CA9-42CA-4FEB-9664-A3E819BDC947}">
      <dgm:prSet phldrT="[Text]" custT="1"/>
      <dgm:spPr>
        <a:solidFill>
          <a:srgbClr val="E56D8A"/>
        </a:solidFill>
      </dgm:spPr>
      <dgm:t>
        <a:bodyPr/>
        <a:lstStyle/>
        <a:p>
          <a:r>
            <a:rPr lang="de-DE" sz="2000" dirty="0" smtClean="0"/>
            <a:t>Glossar</a:t>
          </a:r>
          <a:endParaRPr lang="de-DE" sz="2400" dirty="0"/>
        </a:p>
      </dgm:t>
    </dgm:pt>
    <dgm:pt modelId="{785CDFF2-3EC1-43A7-8EC4-5AAEAA7144E5}" type="parTrans" cxnId="{23A77EE3-1BD2-4F19-89DE-856F25093329}">
      <dgm:prSet/>
      <dgm:spPr/>
      <dgm:t>
        <a:bodyPr/>
        <a:lstStyle/>
        <a:p>
          <a:endParaRPr lang="de-DE"/>
        </a:p>
      </dgm:t>
    </dgm:pt>
    <dgm:pt modelId="{80508C4F-399E-48E6-8D25-B384F38183C1}" type="sibTrans" cxnId="{23A77EE3-1BD2-4F19-89DE-856F25093329}">
      <dgm:prSet/>
      <dgm:spPr/>
      <dgm:t>
        <a:bodyPr/>
        <a:lstStyle/>
        <a:p>
          <a:endParaRPr lang="de-DE"/>
        </a:p>
      </dgm:t>
    </dgm:pt>
    <dgm:pt modelId="{2308BDD0-A5F8-4185-BB4E-AF908AEE932A}">
      <dgm:prSet phldrT="[Text]" custT="1"/>
      <dgm:spPr>
        <a:solidFill>
          <a:srgbClr val="8F1936"/>
        </a:solidFill>
      </dgm:spPr>
      <dgm:t>
        <a:bodyPr/>
        <a:lstStyle/>
        <a:p>
          <a:r>
            <a:rPr lang="de-DE" sz="2000" dirty="0" smtClean="0"/>
            <a:t>Regeln</a:t>
          </a:r>
          <a:endParaRPr lang="de-DE" sz="2400" dirty="0"/>
        </a:p>
      </dgm:t>
    </dgm:pt>
    <dgm:pt modelId="{E7493ED8-8EAE-41D3-AED6-9DA19E26D80B}" type="parTrans" cxnId="{5C10C26F-FFBA-4D79-9459-835E54B0D199}">
      <dgm:prSet/>
      <dgm:spPr/>
      <dgm:t>
        <a:bodyPr/>
        <a:lstStyle/>
        <a:p>
          <a:endParaRPr lang="de-DE"/>
        </a:p>
      </dgm:t>
    </dgm:pt>
    <dgm:pt modelId="{640C46D7-6143-4BC3-987B-947DCEFBC421}" type="sibTrans" cxnId="{5C10C26F-FFBA-4D79-9459-835E54B0D199}">
      <dgm:prSet/>
      <dgm:spPr/>
      <dgm:t>
        <a:bodyPr/>
        <a:lstStyle/>
        <a:p>
          <a:endParaRPr lang="de-DE"/>
        </a:p>
      </dgm:t>
    </dgm:pt>
    <dgm:pt modelId="{EB056DF6-95DC-40F3-8E47-6D9C6E941CFE}">
      <dgm:prSet phldrT="[Text]" custT="1"/>
      <dgm:spPr>
        <a:solidFill>
          <a:srgbClr val="D1254E"/>
        </a:solidFill>
      </dgm:spPr>
      <dgm:t>
        <a:bodyPr/>
        <a:lstStyle/>
        <a:p>
          <a:r>
            <a:rPr lang="de-DE" sz="2000" dirty="0" smtClean="0"/>
            <a:t>FAQ</a:t>
          </a:r>
          <a:endParaRPr lang="de-DE" sz="2400" dirty="0"/>
        </a:p>
      </dgm:t>
    </dgm:pt>
    <dgm:pt modelId="{64CD1304-BA4B-43A8-A786-97BE732B8928}" type="parTrans" cxnId="{8509F400-1443-4A8B-A1BC-399F7ACAD174}">
      <dgm:prSet/>
      <dgm:spPr/>
      <dgm:t>
        <a:bodyPr/>
        <a:lstStyle/>
        <a:p>
          <a:endParaRPr lang="de-DE"/>
        </a:p>
      </dgm:t>
    </dgm:pt>
    <dgm:pt modelId="{4106415C-7F61-4D72-B748-722D9F1D2D0E}" type="sibTrans" cxnId="{8509F400-1443-4A8B-A1BC-399F7ACAD174}">
      <dgm:prSet/>
      <dgm:spPr/>
      <dgm:t>
        <a:bodyPr/>
        <a:lstStyle/>
        <a:p>
          <a:endParaRPr lang="de-DE"/>
        </a:p>
      </dgm:t>
    </dgm:pt>
    <dgm:pt modelId="{82ED5EF9-840B-48FC-A87A-EA855197955F}">
      <dgm:prSet/>
      <dgm:spPr>
        <a:solidFill>
          <a:srgbClr val="E56D8A"/>
        </a:solidFill>
      </dgm:spPr>
      <dgm:t>
        <a:bodyPr/>
        <a:lstStyle/>
        <a:p>
          <a:endParaRPr lang="de-DE"/>
        </a:p>
      </dgm:t>
    </dgm:pt>
    <dgm:pt modelId="{45C62AAB-8CD8-459A-BF01-6CDA28F5053F}" type="parTrans" cxnId="{7176C0D9-9FC6-4933-AADD-9A919FFC771B}">
      <dgm:prSet/>
      <dgm:spPr/>
      <dgm:t>
        <a:bodyPr/>
        <a:lstStyle/>
        <a:p>
          <a:endParaRPr lang="de-DE"/>
        </a:p>
      </dgm:t>
    </dgm:pt>
    <dgm:pt modelId="{4DA906A2-5420-4A11-9D57-64A6F3206BCC}" type="sibTrans" cxnId="{7176C0D9-9FC6-4933-AADD-9A919FFC771B}">
      <dgm:prSet/>
      <dgm:spPr/>
      <dgm:t>
        <a:bodyPr/>
        <a:lstStyle/>
        <a:p>
          <a:endParaRPr lang="de-DE"/>
        </a:p>
      </dgm:t>
    </dgm:pt>
    <dgm:pt modelId="{03EADFDF-610D-453B-832D-1926487DDBCC}">
      <dgm:prSet/>
      <dgm:spPr>
        <a:solidFill>
          <a:srgbClr val="8F1936"/>
        </a:solidFill>
      </dgm:spPr>
      <dgm:t>
        <a:bodyPr/>
        <a:lstStyle/>
        <a:p>
          <a:endParaRPr lang="de-DE"/>
        </a:p>
      </dgm:t>
    </dgm:pt>
    <dgm:pt modelId="{E0EDD54F-873A-4EAC-B4BF-6096ED62CBED}" type="parTrans" cxnId="{475FC48E-2D00-42BE-9493-E9C280821EFC}">
      <dgm:prSet/>
      <dgm:spPr/>
      <dgm:t>
        <a:bodyPr/>
        <a:lstStyle/>
        <a:p>
          <a:endParaRPr lang="de-DE"/>
        </a:p>
      </dgm:t>
    </dgm:pt>
    <dgm:pt modelId="{77EA005E-AF04-44D0-9FD8-09FF8261CAE4}" type="sibTrans" cxnId="{475FC48E-2D00-42BE-9493-E9C280821EFC}">
      <dgm:prSet/>
      <dgm:spPr/>
      <dgm:t>
        <a:bodyPr/>
        <a:lstStyle/>
        <a:p>
          <a:endParaRPr lang="de-DE"/>
        </a:p>
      </dgm:t>
    </dgm:pt>
    <dgm:pt modelId="{1FFD4610-A24F-48DF-BE8D-4AA080B182A6}">
      <dgm:prSet/>
      <dgm:spPr>
        <a:solidFill>
          <a:srgbClr val="D1254E"/>
        </a:solidFill>
      </dgm:spPr>
      <dgm:t>
        <a:bodyPr/>
        <a:lstStyle/>
        <a:p>
          <a:endParaRPr lang="de-DE"/>
        </a:p>
      </dgm:t>
    </dgm:pt>
    <dgm:pt modelId="{A4C262DE-2C7E-4282-9120-C2CC1F998A10}" type="parTrans" cxnId="{E3AA7C0B-C38C-4EB9-A198-A8163EC8508F}">
      <dgm:prSet/>
      <dgm:spPr/>
      <dgm:t>
        <a:bodyPr/>
        <a:lstStyle/>
        <a:p>
          <a:endParaRPr lang="de-DE"/>
        </a:p>
      </dgm:t>
    </dgm:pt>
    <dgm:pt modelId="{F32FC3F7-6229-47E8-A5E8-60DA89630D20}" type="sibTrans" cxnId="{E3AA7C0B-C38C-4EB9-A198-A8163EC8508F}">
      <dgm:prSet/>
      <dgm:spPr/>
      <dgm:t>
        <a:bodyPr/>
        <a:lstStyle/>
        <a:p>
          <a:endParaRPr lang="de-DE"/>
        </a:p>
      </dgm:t>
    </dgm:pt>
    <dgm:pt modelId="{55264947-1EBB-45CD-9D8A-B780B476AE0D}" type="pres">
      <dgm:prSet presAssocID="{AB555684-1ED6-471F-888B-90D148BA4888}" presName="compositeShape" presStyleCnt="0">
        <dgm:presLayoutVars>
          <dgm:chMax val="7"/>
          <dgm:dir/>
          <dgm:resizeHandles val="exact"/>
        </dgm:presLayoutVars>
      </dgm:prSet>
      <dgm:spPr/>
    </dgm:pt>
    <dgm:pt modelId="{C7D0C786-743B-4C6B-B67E-1F514017E656}" type="pres">
      <dgm:prSet presAssocID="{AB555684-1ED6-471F-888B-90D148BA4888}" presName="wedge1" presStyleLbl="node1" presStyleIdx="0" presStyleCnt="6" custLinFactNeighborX="-1488" custLinFactNeighborY="3407"/>
      <dgm:spPr/>
      <dgm:t>
        <a:bodyPr/>
        <a:lstStyle/>
        <a:p>
          <a:endParaRPr lang="de-DE"/>
        </a:p>
      </dgm:t>
    </dgm:pt>
    <dgm:pt modelId="{A5AD0486-6BC9-4EC4-8099-7427DF3C0587}" type="pres">
      <dgm:prSet presAssocID="{AB555684-1ED6-471F-888B-90D148BA4888}" presName="wedge1Tx" presStyleLbl="node1" presStyleIdx="0" presStyleCnt="6">
        <dgm:presLayoutVars>
          <dgm:chMax val="0"/>
          <dgm:chPref val="0"/>
          <dgm:bulletEnabled val="1"/>
        </dgm:presLayoutVars>
      </dgm:prSet>
      <dgm:spPr/>
      <dgm:t>
        <a:bodyPr/>
        <a:lstStyle/>
        <a:p>
          <a:endParaRPr lang="de-DE"/>
        </a:p>
      </dgm:t>
    </dgm:pt>
    <dgm:pt modelId="{3E428CF1-04BD-43E2-83A1-7BCA9662C1D7}" type="pres">
      <dgm:prSet presAssocID="{AB555684-1ED6-471F-888B-90D148BA4888}" presName="wedge2" presStyleLbl="node1" presStyleIdx="1" presStyleCnt="6" custLinFactNeighborX="1947" custLinFactNeighborY="-467"/>
      <dgm:spPr/>
      <dgm:t>
        <a:bodyPr/>
        <a:lstStyle/>
        <a:p>
          <a:endParaRPr lang="de-DE"/>
        </a:p>
      </dgm:t>
    </dgm:pt>
    <dgm:pt modelId="{585D0AB9-B704-4E28-8A38-244F9CA12392}" type="pres">
      <dgm:prSet presAssocID="{AB555684-1ED6-471F-888B-90D148BA4888}" presName="wedge2Tx" presStyleLbl="node1" presStyleIdx="1" presStyleCnt="6">
        <dgm:presLayoutVars>
          <dgm:chMax val="0"/>
          <dgm:chPref val="0"/>
          <dgm:bulletEnabled val="1"/>
        </dgm:presLayoutVars>
      </dgm:prSet>
      <dgm:spPr/>
      <dgm:t>
        <a:bodyPr/>
        <a:lstStyle/>
        <a:p>
          <a:endParaRPr lang="de-DE"/>
        </a:p>
      </dgm:t>
    </dgm:pt>
    <dgm:pt modelId="{CE0D4B50-518E-42F6-AAEE-2B101B84FD1F}" type="pres">
      <dgm:prSet presAssocID="{AB555684-1ED6-471F-888B-90D148BA4888}" presName="wedge3" presStyleLbl="node1" presStyleIdx="2" presStyleCnt="6" custLinFactNeighborX="1488" custLinFactNeighborY="931"/>
      <dgm:spPr/>
      <dgm:t>
        <a:bodyPr/>
        <a:lstStyle/>
        <a:p>
          <a:endParaRPr lang="de-DE"/>
        </a:p>
      </dgm:t>
    </dgm:pt>
    <dgm:pt modelId="{49C7C9A5-7CBD-49AA-A2B5-9F10CB5D1D01}" type="pres">
      <dgm:prSet presAssocID="{AB555684-1ED6-471F-888B-90D148BA4888}" presName="wedge3Tx" presStyleLbl="node1" presStyleIdx="2" presStyleCnt="6">
        <dgm:presLayoutVars>
          <dgm:chMax val="0"/>
          <dgm:chPref val="0"/>
          <dgm:bulletEnabled val="1"/>
        </dgm:presLayoutVars>
      </dgm:prSet>
      <dgm:spPr/>
      <dgm:t>
        <a:bodyPr/>
        <a:lstStyle/>
        <a:p>
          <a:endParaRPr lang="de-DE"/>
        </a:p>
      </dgm:t>
    </dgm:pt>
    <dgm:pt modelId="{8374CA09-065A-4E90-BEA3-805EA0490F2A}" type="pres">
      <dgm:prSet presAssocID="{AB555684-1ED6-471F-888B-90D148BA4888}" presName="wedge4" presStyleLbl="node1" presStyleIdx="3" presStyleCnt="6" custLinFactNeighborX="-345" custLinFactNeighborY="814"/>
      <dgm:spPr/>
      <dgm:t>
        <a:bodyPr/>
        <a:lstStyle/>
        <a:p>
          <a:endParaRPr lang="de-DE"/>
        </a:p>
      </dgm:t>
    </dgm:pt>
    <dgm:pt modelId="{076D640A-EB6E-4C79-9F5A-C9863E62A0CF}" type="pres">
      <dgm:prSet presAssocID="{AB555684-1ED6-471F-888B-90D148BA4888}" presName="wedge4Tx" presStyleLbl="node1" presStyleIdx="3" presStyleCnt="6">
        <dgm:presLayoutVars>
          <dgm:chMax val="0"/>
          <dgm:chPref val="0"/>
          <dgm:bulletEnabled val="1"/>
        </dgm:presLayoutVars>
      </dgm:prSet>
      <dgm:spPr/>
      <dgm:t>
        <a:bodyPr/>
        <a:lstStyle/>
        <a:p>
          <a:endParaRPr lang="de-DE"/>
        </a:p>
      </dgm:t>
    </dgm:pt>
    <dgm:pt modelId="{231A306E-BFC5-4CA8-8574-1A64B307601B}" type="pres">
      <dgm:prSet presAssocID="{AB555684-1ED6-471F-888B-90D148BA4888}" presName="wedge5" presStyleLbl="node1" presStyleIdx="4" presStyleCnt="6" custLinFactNeighborX="-1525" custLinFactNeighborY="-248"/>
      <dgm:spPr/>
      <dgm:t>
        <a:bodyPr/>
        <a:lstStyle/>
        <a:p>
          <a:endParaRPr lang="de-DE"/>
        </a:p>
      </dgm:t>
    </dgm:pt>
    <dgm:pt modelId="{A2A36815-CA26-47DC-B552-CBE000CB257F}" type="pres">
      <dgm:prSet presAssocID="{AB555684-1ED6-471F-888B-90D148BA4888}" presName="wedge5Tx" presStyleLbl="node1" presStyleIdx="4" presStyleCnt="6">
        <dgm:presLayoutVars>
          <dgm:chMax val="0"/>
          <dgm:chPref val="0"/>
          <dgm:bulletEnabled val="1"/>
        </dgm:presLayoutVars>
      </dgm:prSet>
      <dgm:spPr/>
      <dgm:t>
        <a:bodyPr/>
        <a:lstStyle/>
        <a:p>
          <a:endParaRPr lang="de-DE"/>
        </a:p>
      </dgm:t>
    </dgm:pt>
    <dgm:pt modelId="{DCB858A3-3E29-4FA7-B601-A6764A8F483C}" type="pres">
      <dgm:prSet presAssocID="{AB555684-1ED6-471F-888B-90D148BA4888}" presName="wedge6" presStyleLbl="node1" presStyleIdx="5" presStyleCnt="6" custLinFactNeighborX="-447" custLinFactNeighborY="-1748"/>
      <dgm:spPr/>
      <dgm:t>
        <a:bodyPr/>
        <a:lstStyle/>
        <a:p>
          <a:endParaRPr lang="de-DE"/>
        </a:p>
      </dgm:t>
    </dgm:pt>
    <dgm:pt modelId="{803013CF-CDED-4F35-887A-0786AC05E5DB}" type="pres">
      <dgm:prSet presAssocID="{AB555684-1ED6-471F-888B-90D148BA4888}" presName="wedge6Tx" presStyleLbl="node1" presStyleIdx="5" presStyleCnt="6">
        <dgm:presLayoutVars>
          <dgm:chMax val="0"/>
          <dgm:chPref val="0"/>
          <dgm:bulletEnabled val="1"/>
        </dgm:presLayoutVars>
      </dgm:prSet>
      <dgm:spPr/>
      <dgm:t>
        <a:bodyPr/>
        <a:lstStyle/>
        <a:p>
          <a:endParaRPr lang="de-DE"/>
        </a:p>
      </dgm:t>
    </dgm:pt>
  </dgm:ptLst>
  <dgm:cxnLst>
    <dgm:cxn modelId="{416A3725-CCC0-413B-976B-A83934AD7BE9}" type="presOf" srcId="{87598CA9-42CA-4FEB-9664-A3E819BDC947}" destId="{C7D0C786-743B-4C6B-B67E-1F514017E656}" srcOrd="0" destOrd="0" presId="urn:microsoft.com/office/officeart/2005/8/layout/chart3"/>
    <dgm:cxn modelId="{E3AA7C0B-C38C-4EB9-A198-A8163EC8508F}" srcId="{AB555684-1ED6-471F-888B-90D148BA4888}" destId="{1FFD4610-A24F-48DF-BE8D-4AA080B182A6}" srcOrd="5" destOrd="0" parTransId="{A4C262DE-2C7E-4282-9120-C2CC1F998A10}" sibTransId="{F32FC3F7-6229-47E8-A5E8-60DA89630D20}"/>
    <dgm:cxn modelId="{7176C0D9-9FC6-4933-AADD-9A919FFC771B}" srcId="{AB555684-1ED6-471F-888B-90D148BA4888}" destId="{82ED5EF9-840B-48FC-A87A-EA855197955F}" srcOrd="3" destOrd="0" parTransId="{45C62AAB-8CD8-459A-BF01-6CDA28F5053F}" sibTransId="{4DA906A2-5420-4A11-9D57-64A6F3206BCC}"/>
    <dgm:cxn modelId="{3EF38183-4F93-4C83-B106-800D6AB4E59B}" type="presOf" srcId="{03EADFDF-610D-453B-832D-1926487DDBCC}" destId="{A2A36815-CA26-47DC-B552-CBE000CB257F}" srcOrd="1" destOrd="0" presId="urn:microsoft.com/office/officeart/2005/8/layout/chart3"/>
    <dgm:cxn modelId="{7E41C0C0-3C73-4986-9437-BADCAB39A223}" type="presOf" srcId="{1FFD4610-A24F-48DF-BE8D-4AA080B182A6}" destId="{803013CF-CDED-4F35-887A-0786AC05E5DB}" srcOrd="1" destOrd="0" presId="urn:microsoft.com/office/officeart/2005/8/layout/chart3"/>
    <dgm:cxn modelId="{4FB5EBAB-5C9E-4BBA-86DA-60DA183D4813}" type="presOf" srcId="{EB056DF6-95DC-40F3-8E47-6D9C6E941CFE}" destId="{49C7C9A5-7CBD-49AA-A2B5-9F10CB5D1D01}" srcOrd="1" destOrd="0" presId="urn:microsoft.com/office/officeart/2005/8/layout/chart3"/>
    <dgm:cxn modelId="{FB0DD46F-1B96-46B9-9F02-D5E4F8DB60E7}" type="presOf" srcId="{03EADFDF-610D-453B-832D-1926487DDBCC}" destId="{231A306E-BFC5-4CA8-8574-1A64B307601B}" srcOrd="0" destOrd="0" presId="urn:microsoft.com/office/officeart/2005/8/layout/chart3"/>
    <dgm:cxn modelId="{B702F8F8-0D17-45C8-9A59-11DDF9D5BE8D}" type="presOf" srcId="{2308BDD0-A5F8-4185-BB4E-AF908AEE932A}" destId="{3E428CF1-04BD-43E2-83A1-7BCA9662C1D7}" srcOrd="0" destOrd="0" presId="urn:microsoft.com/office/officeart/2005/8/layout/chart3"/>
    <dgm:cxn modelId="{23A77EE3-1BD2-4F19-89DE-856F25093329}" srcId="{AB555684-1ED6-471F-888B-90D148BA4888}" destId="{87598CA9-42CA-4FEB-9664-A3E819BDC947}" srcOrd="0" destOrd="0" parTransId="{785CDFF2-3EC1-43A7-8EC4-5AAEAA7144E5}" sibTransId="{80508C4F-399E-48E6-8D25-B384F38183C1}"/>
    <dgm:cxn modelId="{7ADA417D-6EAA-4923-8413-33AA3CD3F76D}" type="presOf" srcId="{82ED5EF9-840B-48FC-A87A-EA855197955F}" destId="{076D640A-EB6E-4C79-9F5A-C9863E62A0CF}" srcOrd="1" destOrd="0" presId="urn:microsoft.com/office/officeart/2005/8/layout/chart3"/>
    <dgm:cxn modelId="{4C187350-2AFE-4576-917D-B17BE607358F}" type="presOf" srcId="{2308BDD0-A5F8-4185-BB4E-AF908AEE932A}" destId="{585D0AB9-B704-4E28-8A38-244F9CA12392}" srcOrd="1" destOrd="0" presId="urn:microsoft.com/office/officeart/2005/8/layout/chart3"/>
    <dgm:cxn modelId="{F64C1389-FE2F-4FB6-8912-16720FAF0106}" type="presOf" srcId="{1FFD4610-A24F-48DF-BE8D-4AA080B182A6}" destId="{DCB858A3-3E29-4FA7-B601-A6764A8F483C}" srcOrd="0" destOrd="0" presId="urn:microsoft.com/office/officeart/2005/8/layout/chart3"/>
    <dgm:cxn modelId="{7B9808F7-002B-4377-82F5-5D76C4C4CB35}" type="presOf" srcId="{AB555684-1ED6-471F-888B-90D148BA4888}" destId="{55264947-1EBB-45CD-9D8A-B780B476AE0D}" srcOrd="0" destOrd="0" presId="urn:microsoft.com/office/officeart/2005/8/layout/chart3"/>
    <dgm:cxn modelId="{8509F400-1443-4A8B-A1BC-399F7ACAD174}" srcId="{AB555684-1ED6-471F-888B-90D148BA4888}" destId="{EB056DF6-95DC-40F3-8E47-6D9C6E941CFE}" srcOrd="2" destOrd="0" parTransId="{64CD1304-BA4B-43A8-A786-97BE732B8928}" sibTransId="{4106415C-7F61-4D72-B748-722D9F1D2D0E}"/>
    <dgm:cxn modelId="{475FC48E-2D00-42BE-9493-E9C280821EFC}" srcId="{AB555684-1ED6-471F-888B-90D148BA4888}" destId="{03EADFDF-610D-453B-832D-1926487DDBCC}" srcOrd="4" destOrd="0" parTransId="{E0EDD54F-873A-4EAC-B4BF-6096ED62CBED}" sibTransId="{77EA005E-AF04-44D0-9FD8-09FF8261CAE4}"/>
    <dgm:cxn modelId="{5C10C26F-FFBA-4D79-9459-835E54B0D199}" srcId="{AB555684-1ED6-471F-888B-90D148BA4888}" destId="{2308BDD0-A5F8-4185-BB4E-AF908AEE932A}" srcOrd="1" destOrd="0" parTransId="{E7493ED8-8EAE-41D3-AED6-9DA19E26D80B}" sibTransId="{640C46D7-6143-4BC3-987B-947DCEFBC421}"/>
    <dgm:cxn modelId="{793D9448-87E9-4498-81F8-B1B623FB3FB6}" type="presOf" srcId="{87598CA9-42CA-4FEB-9664-A3E819BDC947}" destId="{A5AD0486-6BC9-4EC4-8099-7427DF3C0587}" srcOrd="1" destOrd="0" presId="urn:microsoft.com/office/officeart/2005/8/layout/chart3"/>
    <dgm:cxn modelId="{52A640CC-9A50-42DB-9042-F88B5764A305}" type="presOf" srcId="{EB056DF6-95DC-40F3-8E47-6D9C6E941CFE}" destId="{CE0D4B50-518E-42F6-AAEE-2B101B84FD1F}" srcOrd="0" destOrd="0" presId="urn:microsoft.com/office/officeart/2005/8/layout/chart3"/>
    <dgm:cxn modelId="{6899644B-E637-48F4-A684-70DBDB7C30FF}" type="presOf" srcId="{82ED5EF9-840B-48FC-A87A-EA855197955F}" destId="{8374CA09-065A-4E90-BEA3-805EA0490F2A}" srcOrd="0" destOrd="0" presId="urn:microsoft.com/office/officeart/2005/8/layout/chart3"/>
    <dgm:cxn modelId="{68993B2C-176B-4364-9E09-56708A9424DC}" type="presParOf" srcId="{55264947-1EBB-45CD-9D8A-B780B476AE0D}" destId="{C7D0C786-743B-4C6B-B67E-1F514017E656}" srcOrd="0" destOrd="0" presId="urn:microsoft.com/office/officeart/2005/8/layout/chart3"/>
    <dgm:cxn modelId="{3C8FC0A1-D69D-41D2-808A-ED7500F15CD4}" type="presParOf" srcId="{55264947-1EBB-45CD-9D8A-B780B476AE0D}" destId="{A5AD0486-6BC9-4EC4-8099-7427DF3C0587}" srcOrd="1" destOrd="0" presId="urn:microsoft.com/office/officeart/2005/8/layout/chart3"/>
    <dgm:cxn modelId="{E5D89B19-2E1F-4E01-9168-6D13757A4AF2}" type="presParOf" srcId="{55264947-1EBB-45CD-9D8A-B780B476AE0D}" destId="{3E428CF1-04BD-43E2-83A1-7BCA9662C1D7}" srcOrd="2" destOrd="0" presId="urn:microsoft.com/office/officeart/2005/8/layout/chart3"/>
    <dgm:cxn modelId="{0E4B169F-ECCF-41EC-98CF-97D673129A06}" type="presParOf" srcId="{55264947-1EBB-45CD-9D8A-B780B476AE0D}" destId="{585D0AB9-B704-4E28-8A38-244F9CA12392}" srcOrd="3" destOrd="0" presId="urn:microsoft.com/office/officeart/2005/8/layout/chart3"/>
    <dgm:cxn modelId="{91D24C2E-35EE-46C6-AE83-B320E86094E5}" type="presParOf" srcId="{55264947-1EBB-45CD-9D8A-B780B476AE0D}" destId="{CE0D4B50-518E-42F6-AAEE-2B101B84FD1F}" srcOrd="4" destOrd="0" presId="urn:microsoft.com/office/officeart/2005/8/layout/chart3"/>
    <dgm:cxn modelId="{D7A5B89A-B9B6-4B49-AB84-71CD62669348}" type="presParOf" srcId="{55264947-1EBB-45CD-9D8A-B780B476AE0D}" destId="{49C7C9A5-7CBD-49AA-A2B5-9F10CB5D1D01}" srcOrd="5" destOrd="0" presId="urn:microsoft.com/office/officeart/2005/8/layout/chart3"/>
    <dgm:cxn modelId="{61CC1A87-96ED-412D-A057-684AFF771BD1}" type="presParOf" srcId="{55264947-1EBB-45CD-9D8A-B780B476AE0D}" destId="{8374CA09-065A-4E90-BEA3-805EA0490F2A}" srcOrd="6" destOrd="0" presId="urn:microsoft.com/office/officeart/2005/8/layout/chart3"/>
    <dgm:cxn modelId="{016614F2-E638-449E-9523-D05EBF807113}" type="presParOf" srcId="{55264947-1EBB-45CD-9D8A-B780B476AE0D}" destId="{076D640A-EB6E-4C79-9F5A-C9863E62A0CF}" srcOrd="7" destOrd="0" presId="urn:microsoft.com/office/officeart/2005/8/layout/chart3"/>
    <dgm:cxn modelId="{89685F50-7415-4E87-8519-59DA9B34BC61}" type="presParOf" srcId="{55264947-1EBB-45CD-9D8A-B780B476AE0D}" destId="{231A306E-BFC5-4CA8-8574-1A64B307601B}" srcOrd="8" destOrd="0" presId="urn:microsoft.com/office/officeart/2005/8/layout/chart3"/>
    <dgm:cxn modelId="{A2D6A349-97D6-4CD7-9156-E3C4A6EE7757}" type="presParOf" srcId="{55264947-1EBB-45CD-9D8A-B780B476AE0D}" destId="{A2A36815-CA26-47DC-B552-CBE000CB257F}" srcOrd="9" destOrd="0" presId="urn:microsoft.com/office/officeart/2005/8/layout/chart3"/>
    <dgm:cxn modelId="{1B504C4D-DDF8-47A1-A1EE-5972E54C58AE}" type="presParOf" srcId="{55264947-1EBB-45CD-9D8A-B780B476AE0D}" destId="{DCB858A3-3E29-4FA7-B601-A6764A8F483C}" srcOrd="10" destOrd="0" presId="urn:microsoft.com/office/officeart/2005/8/layout/chart3"/>
    <dgm:cxn modelId="{685EC2DF-FD0D-4B16-B499-3E8B48FD1839}" type="presParOf" srcId="{55264947-1EBB-45CD-9D8A-B780B476AE0D}" destId="{803013CF-CDED-4F35-887A-0786AC05E5DB}"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0C786-743B-4C6B-B67E-1F514017E656}">
      <dsp:nvSpPr>
        <dsp:cNvPr id="0" name=""/>
        <dsp:cNvSpPr/>
      </dsp:nvSpPr>
      <dsp:spPr>
        <a:xfrm>
          <a:off x="1484808" y="400796"/>
          <a:ext cx="3871150" cy="3871150"/>
        </a:xfrm>
        <a:prstGeom prst="pie">
          <a:avLst>
            <a:gd name="adj1" fmla="val 16200000"/>
            <a:gd name="adj2" fmla="val 19800000"/>
          </a:avLst>
        </a:prstGeom>
        <a:solidFill>
          <a:srgbClr val="E56D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kern="1200" dirty="0" smtClean="0"/>
            <a:t>Glossar</a:t>
          </a:r>
          <a:endParaRPr lang="de-DE" sz="2400" kern="1200" dirty="0"/>
        </a:p>
      </dsp:txBody>
      <dsp:txXfrm>
        <a:off x="3461860" y="815562"/>
        <a:ext cx="1129085" cy="829532"/>
      </dsp:txXfrm>
    </dsp:sp>
    <dsp:sp modelId="{3E428CF1-04BD-43E2-83A1-7BCA9662C1D7}">
      <dsp:nvSpPr>
        <dsp:cNvPr id="0" name=""/>
        <dsp:cNvSpPr/>
      </dsp:nvSpPr>
      <dsp:spPr>
        <a:xfrm>
          <a:off x="1502569" y="450376"/>
          <a:ext cx="3871150" cy="3871150"/>
        </a:xfrm>
        <a:prstGeom prst="pie">
          <a:avLst>
            <a:gd name="adj1" fmla="val 19800000"/>
            <a:gd name="adj2" fmla="val 1800000"/>
          </a:avLst>
        </a:prstGeom>
        <a:solidFill>
          <a:srgbClr val="8F19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kern="1200" dirty="0" smtClean="0"/>
            <a:t>Regeln</a:t>
          </a:r>
          <a:endParaRPr lang="de-DE" sz="2400" kern="1200" dirty="0"/>
        </a:p>
      </dsp:txBody>
      <dsp:txXfrm>
        <a:off x="4152464" y="1994228"/>
        <a:ext cx="1170562" cy="783447"/>
      </dsp:txXfrm>
    </dsp:sp>
    <dsp:sp modelId="{CE0D4B50-518E-42F6-AAEE-2B101B84FD1F}">
      <dsp:nvSpPr>
        <dsp:cNvPr id="0" name=""/>
        <dsp:cNvSpPr/>
      </dsp:nvSpPr>
      <dsp:spPr>
        <a:xfrm>
          <a:off x="1484801" y="504495"/>
          <a:ext cx="3871150" cy="3871150"/>
        </a:xfrm>
        <a:prstGeom prst="pie">
          <a:avLst>
            <a:gd name="adj1" fmla="val 1800000"/>
            <a:gd name="adj2" fmla="val 5400000"/>
          </a:avLst>
        </a:prstGeom>
        <a:solidFill>
          <a:srgbClr val="D125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kern="1200" dirty="0" smtClean="0"/>
            <a:t>FAQ</a:t>
          </a:r>
          <a:endParaRPr lang="de-DE" sz="2400" kern="1200" dirty="0"/>
        </a:p>
      </dsp:txBody>
      <dsp:txXfrm>
        <a:off x="3461852" y="3131347"/>
        <a:ext cx="1129085" cy="829532"/>
      </dsp:txXfrm>
    </dsp:sp>
    <dsp:sp modelId="{8374CA09-065A-4E90-BEA3-805EA0490F2A}">
      <dsp:nvSpPr>
        <dsp:cNvPr id="0" name=""/>
        <dsp:cNvSpPr/>
      </dsp:nvSpPr>
      <dsp:spPr>
        <a:xfrm>
          <a:off x="1413843" y="499966"/>
          <a:ext cx="3871150" cy="3871150"/>
        </a:xfrm>
        <a:prstGeom prst="pie">
          <a:avLst>
            <a:gd name="adj1" fmla="val 5400000"/>
            <a:gd name="adj2" fmla="val 9000000"/>
          </a:avLst>
        </a:prstGeom>
        <a:solidFill>
          <a:srgbClr val="E56D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endParaRPr lang="de-DE" sz="5200" kern="1200"/>
        </a:p>
      </dsp:txBody>
      <dsp:txXfrm>
        <a:off x="2178856" y="3126818"/>
        <a:ext cx="1129085" cy="829532"/>
      </dsp:txXfrm>
    </dsp:sp>
    <dsp:sp modelId="{231A306E-BFC5-4CA8-8574-1A64B307601B}">
      <dsp:nvSpPr>
        <dsp:cNvPr id="0" name=""/>
        <dsp:cNvSpPr/>
      </dsp:nvSpPr>
      <dsp:spPr>
        <a:xfrm>
          <a:off x="1368163" y="458854"/>
          <a:ext cx="3871150" cy="3871150"/>
        </a:xfrm>
        <a:prstGeom prst="pie">
          <a:avLst>
            <a:gd name="adj1" fmla="val 9000000"/>
            <a:gd name="adj2" fmla="val 12600000"/>
          </a:avLst>
        </a:prstGeom>
        <a:solidFill>
          <a:srgbClr val="8F19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endParaRPr lang="de-DE" sz="4900" kern="1200"/>
        </a:p>
      </dsp:txBody>
      <dsp:txXfrm>
        <a:off x="1428074" y="2002706"/>
        <a:ext cx="1170562" cy="783447"/>
      </dsp:txXfrm>
    </dsp:sp>
    <dsp:sp modelId="{DCB858A3-3E29-4FA7-B601-A6764A8F483C}">
      <dsp:nvSpPr>
        <dsp:cNvPr id="0" name=""/>
        <dsp:cNvSpPr/>
      </dsp:nvSpPr>
      <dsp:spPr>
        <a:xfrm>
          <a:off x="1409894" y="400787"/>
          <a:ext cx="3871150" cy="3871150"/>
        </a:xfrm>
        <a:prstGeom prst="pie">
          <a:avLst>
            <a:gd name="adj1" fmla="val 12600000"/>
            <a:gd name="adj2" fmla="val 16200000"/>
          </a:avLst>
        </a:prstGeom>
        <a:solidFill>
          <a:srgbClr val="D125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endParaRPr lang="de-DE" sz="5200" kern="1200"/>
        </a:p>
      </dsp:txBody>
      <dsp:txXfrm>
        <a:off x="2174907" y="815553"/>
        <a:ext cx="1129085" cy="829532"/>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6F62F-AEA0-4CB8-BAAE-BA82E5E1DB08}" type="datetimeFigureOut">
              <a:rPr lang="de-DE" smtClean="0"/>
              <a:t>24.06.2024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A2AD6-92C1-40D0-A0B5-D5EC0629AA96}" type="slidenum">
              <a:rPr lang="de-DE" smtClean="0"/>
              <a:t>‹Nr.›</a:t>
            </a:fld>
            <a:endParaRPr lang="de-DE"/>
          </a:p>
        </p:txBody>
      </p:sp>
    </p:spTree>
    <p:extLst>
      <p:ext uri="{BB962C8B-B14F-4D97-AF65-F5344CB8AC3E}">
        <p14:creationId xmlns:p14="http://schemas.microsoft.com/office/powerpoint/2010/main" val="402352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Einführung der E-Akte warten zahlreiche Herausforderungen und Hindernisse, von neuen Begriffen, die wir lernen müssen bis hin zu technischen Problemen und zu definierenden Prozessen. Ziel</a:t>
            </a:r>
            <a:r>
              <a:rPr lang="de-DE" baseline="0" dirty="0" smtClean="0"/>
              <a:t> ist es natürlich für uns alle, die Umstellung auf die elektronische Aktenführung zu nutzen, um die Schriftgutverwaltung zu vereinheitlichen, rechtssicherer und nachvollziehbarer zu machen, doch wie ist das zu schaffen? Dafür möchte ich Ihnen heute ein paar Tipps mit auf den Weg geben, indem ich berichte, wie wir in der Landesarchivverwaltung unsere Schriftgutverwaltung optimiert haben. Denn natürlich muss das Rad nicht immer neu erfunden werden oder um im Dschungelbild zu bleiben: Viele Probleme lassen sich lösen, indem bereits erprobte, ausgetretene Wege genutzt werden.</a:t>
            </a:r>
            <a:endParaRPr lang="de-DE" dirty="0"/>
          </a:p>
        </p:txBody>
      </p:sp>
      <p:sp>
        <p:nvSpPr>
          <p:cNvPr id="4" name="Foliennummernplatzhalter 3"/>
          <p:cNvSpPr>
            <a:spLocks noGrp="1"/>
          </p:cNvSpPr>
          <p:nvPr>
            <p:ph type="sldNum" sz="quarter" idx="10"/>
          </p:nvPr>
        </p:nvSpPr>
        <p:spPr/>
        <p:txBody>
          <a:bodyPr/>
          <a:lstStyle/>
          <a:p>
            <a:fld id="{A1BA2AD6-92C1-40D0-A0B5-D5EC0629AA96}" type="slidenum">
              <a:rPr lang="de-DE" smtClean="0"/>
              <a:t>2</a:t>
            </a:fld>
            <a:endParaRPr lang="de-DE"/>
          </a:p>
        </p:txBody>
      </p:sp>
    </p:spTree>
    <p:extLst>
      <p:ext uri="{BB962C8B-B14F-4D97-AF65-F5344CB8AC3E}">
        <p14:creationId xmlns:p14="http://schemas.microsoft.com/office/powerpoint/2010/main" val="181694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1BA2AD6-92C1-40D0-A0B5-D5EC0629AA96}" type="slidenum">
              <a:rPr lang="de-DE" smtClean="0"/>
              <a:t>10</a:t>
            </a:fld>
            <a:endParaRPr lang="de-DE"/>
          </a:p>
        </p:txBody>
      </p:sp>
    </p:spTree>
    <p:extLst>
      <p:ext uri="{BB962C8B-B14F-4D97-AF65-F5344CB8AC3E}">
        <p14:creationId xmlns:p14="http://schemas.microsoft.com/office/powerpoint/2010/main" val="191972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1BA2AD6-92C1-40D0-A0B5-D5EC0629AA96}" type="slidenum">
              <a:rPr lang="de-DE" smtClean="0"/>
              <a:t>11</a:t>
            </a:fld>
            <a:endParaRPr lang="de-DE"/>
          </a:p>
        </p:txBody>
      </p:sp>
    </p:spTree>
    <p:extLst>
      <p:ext uri="{BB962C8B-B14F-4D97-AF65-F5344CB8AC3E}">
        <p14:creationId xmlns:p14="http://schemas.microsoft.com/office/powerpoint/2010/main" val="290214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1BA2AD6-92C1-40D0-A0B5-D5EC0629AA96}" type="slidenum">
              <a:rPr lang="de-DE" smtClean="0"/>
              <a:t>13</a:t>
            </a:fld>
            <a:endParaRPr lang="de-DE"/>
          </a:p>
        </p:txBody>
      </p:sp>
    </p:spTree>
    <p:extLst>
      <p:ext uri="{BB962C8B-B14F-4D97-AF65-F5344CB8AC3E}">
        <p14:creationId xmlns:p14="http://schemas.microsoft.com/office/powerpoint/2010/main" val="1212693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lvl1pPr>
              <a:defRPr sz="4800"/>
            </a:lvl1pPr>
          </a:lstStyle>
          <a:p>
            <a:pPr lvl="0"/>
            <a:r>
              <a:rPr lang="de-DE" altLang="de-DE" noProof="0" smtClean="0"/>
              <a:t>Titelmasterformat durch Klicken bearbeiten</a:t>
            </a:r>
          </a:p>
        </p:txBody>
      </p:sp>
      <p:pic>
        <p:nvPicPr>
          <p:cNvPr id="3076" name="Picture 4" descr="C:\Dokumente und Einstellungen\All Users\Dokumente\Landeshauptarchiv\Retzmann\902505\Logo_neu\RP_4c_MBWJK_L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4338" y="179388"/>
            <a:ext cx="2155825" cy="1123950"/>
          </a:xfrm>
          <a:prstGeom prst="rect">
            <a:avLst/>
          </a:prstGeom>
          <a:noFill/>
          <a:extLst>
            <a:ext uri="{909E8E84-426E-40DD-AFC4-6F175D3DCCD1}">
              <a14:hiddenFill xmlns:a14="http://schemas.microsoft.com/office/drawing/2010/main">
                <a:solidFill>
                  <a:srgbClr val="FFFFFF"/>
                </a:solidFill>
              </a14:hiddenFill>
            </a:ext>
          </a:extLst>
        </p:spPr>
      </p:pic>
      <p:grpSp>
        <p:nvGrpSpPr>
          <p:cNvPr id="3077" name="Group 36"/>
          <p:cNvGrpSpPr>
            <a:grpSpLocks/>
          </p:cNvGrpSpPr>
          <p:nvPr/>
        </p:nvGrpSpPr>
        <p:grpSpPr bwMode="auto">
          <a:xfrm>
            <a:off x="0" y="1584325"/>
            <a:ext cx="7264400" cy="90488"/>
            <a:chOff x="0" y="671"/>
            <a:chExt cx="4576" cy="57"/>
          </a:xfrm>
        </p:grpSpPr>
        <p:sp>
          <p:nvSpPr>
            <p:cNvPr id="1041" name="Rectangle 17"/>
            <p:cNvSpPr>
              <a:spLocks noChangeArrowheads="1"/>
            </p:cNvSpPr>
            <p:nvPr userDrawn="1"/>
          </p:nvSpPr>
          <p:spPr bwMode="auto">
            <a:xfrm>
              <a:off x="450" y="671"/>
              <a:ext cx="4126" cy="57"/>
            </a:xfrm>
            <a:prstGeom prst="rect">
              <a:avLst/>
            </a:prstGeom>
            <a:solidFill>
              <a:srgbClr val="8F1936"/>
            </a:solidFill>
            <a:ln w="9525">
              <a:noFill/>
              <a:miter lim="800000"/>
              <a:headEnd/>
              <a:tailEnd/>
            </a:ln>
          </p:spPr>
          <p:txBody>
            <a:bodyPr wrap="none" anchor="ct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eaLnBrk="0" hangingPunct="0"/>
              <a:endParaRPr lang="de-DE" altLang="de-DE">
                <a:latin typeface="Arial" panose="020B0604020202020204" pitchFamily="34" charset="0"/>
                <a:ea typeface="ＭＳ Ｐゴシック" panose="020B0600070205080204" pitchFamily="34" charset="-128"/>
              </a:endParaRPr>
            </a:p>
          </p:txBody>
        </p:sp>
        <p:sp>
          <p:nvSpPr>
            <p:cNvPr id="1042" name="Rectangle 18"/>
            <p:cNvSpPr>
              <a:spLocks noChangeArrowheads="1"/>
            </p:cNvSpPr>
            <p:nvPr userDrawn="1"/>
          </p:nvSpPr>
          <p:spPr bwMode="auto">
            <a:xfrm>
              <a:off x="0" y="671"/>
              <a:ext cx="453" cy="57"/>
            </a:xfrm>
            <a:prstGeom prst="rect">
              <a:avLst/>
            </a:prstGeom>
            <a:solidFill>
              <a:srgbClr val="C0C0C0"/>
            </a:solidFill>
            <a:ln w="9525">
              <a:noFill/>
              <a:miter lim="800000"/>
              <a:headEnd/>
              <a:tailEnd/>
            </a:ln>
          </p:spPr>
          <p:txBody>
            <a:bodyPr wrap="none" anchor="ct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eaLnBrk="0" hangingPunct="0"/>
              <a:endParaRPr lang="de-DE" altLang="de-DE">
                <a:latin typeface="Arial" panose="020B0604020202020204" pitchFamily="34" charset="0"/>
                <a:ea typeface="ＭＳ Ｐゴシック" panose="020B0600070205080204" pitchFamily="34" charset="-128"/>
              </a:endParaRPr>
            </a:p>
          </p:txBody>
        </p:sp>
      </p:grpSp>
      <p:sp>
        <p:nvSpPr>
          <p:cNvPr id="16" name="Textfeld 15"/>
          <p:cNvSpPr txBox="1"/>
          <p:nvPr/>
        </p:nvSpPr>
        <p:spPr>
          <a:xfrm>
            <a:off x="6003925" y="6604000"/>
            <a:ext cx="1260475" cy="254000"/>
          </a:xfrm>
          <a:prstGeom prst="rect">
            <a:avLst/>
          </a:prstGeom>
          <a:noFill/>
        </p:spPr>
        <p:txBody>
          <a:bodyPr lIns="0" tIns="0" rIns="0" bIns="0" anchor="ct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r" eaLnBrk="0" hangingPunct="0"/>
            <a:r>
              <a:rPr lang="de-DE" altLang="de-DE" sz="900" dirty="0" smtClean="0">
                <a:solidFill>
                  <a:srgbClr val="606060"/>
                </a:solidFill>
                <a:latin typeface="Arial" panose="020B0604020202020204" pitchFamily="34" charset="0"/>
                <a:cs typeface="Arial" panose="020B0604020202020204" pitchFamily="34" charset="0"/>
              </a:rPr>
              <a:t>25. Juni 2024</a:t>
            </a:r>
            <a:endParaRPr lang="de-DE" altLang="de-DE" sz="900" dirty="0">
              <a:solidFill>
                <a:srgbClr val="606060"/>
              </a:solidFill>
              <a:latin typeface="Arial" panose="020B0604020202020204" pitchFamily="34" charset="0"/>
              <a:cs typeface="Arial" panose="020B0604020202020204" pitchFamily="34" charset="0"/>
            </a:endParaRPr>
          </a:p>
        </p:txBody>
      </p:sp>
      <p:sp>
        <p:nvSpPr>
          <p:cNvPr id="14" name="Textfeld 13"/>
          <p:cNvSpPr txBox="1"/>
          <p:nvPr/>
        </p:nvSpPr>
        <p:spPr>
          <a:xfrm>
            <a:off x="7264400" y="6604000"/>
            <a:ext cx="1160463" cy="254000"/>
          </a:xfrm>
          <a:prstGeom prst="rect">
            <a:avLst/>
          </a:prstGeom>
          <a:noFill/>
        </p:spPr>
        <p:txBody>
          <a:bodyPr lIns="0" tIns="0" rIns="0" bIns="0" anchor="ct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r" eaLnBrk="0" hangingPunct="0"/>
            <a:r>
              <a:rPr lang="de-DE" altLang="de-DE" sz="900">
                <a:solidFill>
                  <a:srgbClr val="606060"/>
                </a:solidFill>
                <a:latin typeface="Arial" panose="020B0604020202020204" pitchFamily="34" charset="0"/>
                <a:cs typeface="Arial" panose="020B0604020202020204" pitchFamily="34" charset="0"/>
              </a:rPr>
              <a:t>Folie </a:t>
            </a:r>
            <a:fld id="{58C35338-0ACB-44FE-840D-B9144E9DC34A}" type="slidenum">
              <a:rPr lang="de-DE" altLang="de-DE" sz="900">
                <a:solidFill>
                  <a:srgbClr val="606060"/>
                </a:solidFill>
                <a:latin typeface="Arial" panose="020B0604020202020204" pitchFamily="34" charset="0"/>
                <a:cs typeface="Arial" panose="020B0604020202020204" pitchFamily="34" charset="0"/>
              </a:rPr>
              <a:pPr algn="r" eaLnBrk="0" hangingPunct="0"/>
              <a:t>‹Nr.›</a:t>
            </a:fld>
            <a:r>
              <a:rPr lang="de-DE" altLang="de-DE" sz="900">
                <a:solidFill>
                  <a:srgbClr val="606060"/>
                </a:solidFill>
                <a:latin typeface="Arial" panose="020B0604020202020204" pitchFamily="34" charset="0"/>
                <a:cs typeface="Arial" panose="020B0604020202020204" pitchFamily="34" charset="0"/>
              </a:rPr>
              <a:t>  </a:t>
            </a:r>
          </a:p>
        </p:txBody>
      </p:sp>
      <p:sp>
        <p:nvSpPr>
          <p:cNvPr id="15" name="Textfeld 14"/>
          <p:cNvSpPr txBox="1"/>
          <p:nvPr/>
        </p:nvSpPr>
        <p:spPr>
          <a:xfrm>
            <a:off x="714375" y="6604000"/>
            <a:ext cx="5040313" cy="254000"/>
          </a:xfrm>
          <a:prstGeom prst="rect">
            <a:avLst/>
          </a:prstGeom>
          <a:noFill/>
        </p:spPr>
        <p:txBody>
          <a:bodyPr lIns="0" tIns="0" rIns="0" bIns="0" anchor="ct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eaLnBrk="0" hangingPunct="0"/>
            <a:r>
              <a:rPr lang="de-DE" altLang="de-DE" sz="900" dirty="0" smtClean="0">
                <a:solidFill>
                  <a:srgbClr val="606060"/>
                </a:solidFill>
                <a:latin typeface="Arial" panose="020B0604020202020204" pitchFamily="34" charset="0"/>
                <a:cs typeface="Arial" panose="020B0604020202020204" pitchFamily="34" charset="0"/>
              </a:rPr>
              <a:t>Regeln gegen Wildwuchs</a:t>
            </a:r>
            <a:endParaRPr lang="de-DE" altLang="de-DE" sz="900" dirty="0">
              <a:solidFill>
                <a:srgbClr val="606060"/>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66737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438150"/>
            <a:ext cx="1943100" cy="56578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438150"/>
            <a:ext cx="5676900" cy="565785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6818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6105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Formatvorlagen des Textmasters bearbeiten</a:t>
            </a:r>
          </a:p>
        </p:txBody>
      </p:sp>
    </p:spTree>
    <p:extLst>
      <p:ext uri="{BB962C8B-B14F-4D97-AF65-F5344CB8AC3E}">
        <p14:creationId xmlns:p14="http://schemas.microsoft.com/office/powerpoint/2010/main" val="409662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4561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02688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70714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96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Tree>
    <p:extLst>
      <p:ext uri="{BB962C8B-B14F-4D97-AF65-F5344CB8AC3E}">
        <p14:creationId xmlns:p14="http://schemas.microsoft.com/office/powerpoint/2010/main" val="144739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Tree>
    <p:extLst>
      <p:ext uri="{BB962C8B-B14F-4D97-AF65-F5344CB8AC3E}">
        <p14:creationId xmlns:p14="http://schemas.microsoft.com/office/powerpoint/2010/main" val="297332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38150"/>
            <a:ext cx="5837238"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Titelbereich</a:t>
            </a:r>
          </a:p>
        </p:txBody>
      </p:sp>
      <p:sp>
        <p:nvSpPr>
          <p:cNvPr id="1031" name="Inhaltsplatzhalter 2"/>
          <p:cNvSpPr>
            <a:spLocks/>
          </p:cNvSpPr>
          <p:nvPr/>
        </p:nvSpPr>
        <p:spPr bwMode="auto">
          <a:xfrm>
            <a:off x="685800" y="1879600"/>
            <a:ext cx="7739063"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endParaRPr lang="de-DE" altLang="de-DE"/>
          </a:p>
        </p:txBody>
      </p:sp>
      <p:pic>
        <p:nvPicPr>
          <p:cNvPr id="1032" name="Picture 8" descr="C:\Dokumente und Einstellungen\All Users\Dokumente\Landeshauptarchiv\Retzmann\902505\Logo_neu\RP_4c_MBWJK_LA.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4338" y="179388"/>
            <a:ext cx="2155825" cy="1123950"/>
          </a:xfrm>
          <a:prstGeom prst="rect">
            <a:avLst/>
          </a:prstGeom>
          <a:noFill/>
          <a:extLst>
            <a:ext uri="{909E8E84-426E-40DD-AFC4-6F175D3DCCD1}">
              <a14:hiddenFill xmlns:a14="http://schemas.microsoft.com/office/drawing/2010/main">
                <a:solidFill>
                  <a:srgbClr val="FFFFFF"/>
                </a:solidFill>
              </a14:hiddenFill>
            </a:ext>
          </a:extLst>
        </p:spPr>
      </p:pic>
      <p:grpSp>
        <p:nvGrpSpPr>
          <p:cNvPr id="1033" name="Group 36"/>
          <p:cNvGrpSpPr>
            <a:grpSpLocks/>
          </p:cNvGrpSpPr>
          <p:nvPr/>
        </p:nvGrpSpPr>
        <p:grpSpPr bwMode="auto">
          <a:xfrm>
            <a:off x="0" y="1584325"/>
            <a:ext cx="7264400" cy="90488"/>
            <a:chOff x="0" y="671"/>
            <a:chExt cx="4576" cy="57"/>
          </a:xfrm>
        </p:grpSpPr>
        <p:sp>
          <p:nvSpPr>
            <p:cNvPr id="1041" name="Rectangle 17"/>
            <p:cNvSpPr>
              <a:spLocks noChangeArrowheads="1"/>
            </p:cNvSpPr>
            <p:nvPr userDrawn="1"/>
          </p:nvSpPr>
          <p:spPr bwMode="auto">
            <a:xfrm>
              <a:off x="450" y="671"/>
              <a:ext cx="4126" cy="57"/>
            </a:xfrm>
            <a:prstGeom prst="rect">
              <a:avLst/>
            </a:prstGeom>
            <a:solidFill>
              <a:srgbClr val="8F1936"/>
            </a:solidFill>
            <a:ln w="9525">
              <a:noFill/>
              <a:miter lim="800000"/>
              <a:headEnd/>
              <a:tailEnd/>
            </a:ln>
          </p:spPr>
          <p:txBody>
            <a:bodyPr wrap="none" anchor="ct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eaLnBrk="0" hangingPunct="0"/>
              <a:endParaRPr lang="de-DE" altLang="de-DE">
                <a:latin typeface="Arial" panose="020B0604020202020204" pitchFamily="34" charset="0"/>
                <a:ea typeface="ＭＳ Ｐゴシック" panose="020B0600070205080204" pitchFamily="34" charset="-128"/>
              </a:endParaRPr>
            </a:p>
          </p:txBody>
        </p:sp>
        <p:sp>
          <p:nvSpPr>
            <p:cNvPr id="1042" name="Rectangle 18"/>
            <p:cNvSpPr>
              <a:spLocks noChangeArrowheads="1"/>
            </p:cNvSpPr>
            <p:nvPr userDrawn="1"/>
          </p:nvSpPr>
          <p:spPr bwMode="auto">
            <a:xfrm>
              <a:off x="0" y="671"/>
              <a:ext cx="453" cy="57"/>
            </a:xfrm>
            <a:prstGeom prst="rect">
              <a:avLst/>
            </a:prstGeom>
            <a:solidFill>
              <a:srgbClr val="C0C0C0"/>
            </a:solidFill>
            <a:ln w="9525">
              <a:noFill/>
              <a:miter lim="800000"/>
              <a:headEnd/>
              <a:tailEnd/>
            </a:ln>
          </p:spPr>
          <p:txBody>
            <a:bodyPr wrap="none" anchor="ct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eaLnBrk="0" hangingPunct="0"/>
              <a:endParaRPr lang="de-DE" altLang="de-DE">
                <a:latin typeface="Arial" panose="020B0604020202020204" pitchFamily="34" charset="0"/>
                <a:ea typeface="ＭＳ Ｐゴシック" panose="020B0600070205080204" pitchFamily="34" charset="-128"/>
              </a:endParaRPr>
            </a:p>
          </p:txBody>
        </p:sp>
      </p:grpSp>
      <p:sp>
        <p:nvSpPr>
          <p:cNvPr id="16" name="Textfeld 15"/>
          <p:cNvSpPr txBox="1"/>
          <p:nvPr/>
        </p:nvSpPr>
        <p:spPr>
          <a:xfrm>
            <a:off x="6003925" y="6604000"/>
            <a:ext cx="1260475" cy="254000"/>
          </a:xfrm>
          <a:prstGeom prst="rect">
            <a:avLst/>
          </a:prstGeom>
          <a:noFill/>
        </p:spPr>
        <p:txBody>
          <a:bodyPr lIns="0" tIns="0" rIns="0" bIns="0" anchor="ct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r" eaLnBrk="0" hangingPunct="0"/>
            <a:r>
              <a:rPr lang="de-DE" altLang="de-DE" sz="900" dirty="0" smtClean="0">
                <a:solidFill>
                  <a:srgbClr val="606060"/>
                </a:solidFill>
                <a:latin typeface="Arial" panose="020B0604020202020204" pitchFamily="34" charset="0"/>
                <a:cs typeface="Arial" panose="020B0604020202020204" pitchFamily="34" charset="0"/>
              </a:rPr>
              <a:t>25. Juni 2024</a:t>
            </a:r>
            <a:endParaRPr lang="de-DE" altLang="de-DE" sz="900" dirty="0">
              <a:solidFill>
                <a:srgbClr val="606060"/>
              </a:solidFill>
              <a:latin typeface="Arial" panose="020B0604020202020204" pitchFamily="34" charset="0"/>
              <a:cs typeface="Arial" panose="020B0604020202020204" pitchFamily="34" charset="0"/>
            </a:endParaRPr>
          </a:p>
        </p:txBody>
      </p:sp>
      <p:sp>
        <p:nvSpPr>
          <p:cNvPr id="14" name="Textfeld 13"/>
          <p:cNvSpPr txBox="1"/>
          <p:nvPr/>
        </p:nvSpPr>
        <p:spPr>
          <a:xfrm>
            <a:off x="7264400" y="6604000"/>
            <a:ext cx="1160463" cy="254000"/>
          </a:xfrm>
          <a:prstGeom prst="rect">
            <a:avLst/>
          </a:prstGeom>
          <a:noFill/>
        </p:spPr>
        <p:txBody>
          <a:bodyPr lIns="0" tIns="0" rIns="0" bIns="0" anchor="ct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r" eaLnBrk="0" hangingPunct="0"/>
            <a:r>
              <a:rPr lang="de-DE" altLang="de-DE" sz="900">
                <a:solidFill>
                  <a:srgbClr val="606060"/>
                </a:solidFill>
                <a:latin typeface="Arial" panose="020B0604020202020204" pitchFamily="34" charset="0"/>
                <a:cs typeface="Arial" panose="020B0604020202020204" pitchFamily="34" charset="0"/>
              </a:rPr>
              <a:t>Folie </a:t>
            </a:r>
            <a:fld id="{FD6C6BEB-FF60-41F5-B933-46D8ED69DB2B}" type="slidenum">
              <a:rPr lang="de-DE" altLang="de-DE" sz="900">
                <a:solidFill>
                  <a:srgbClr val="606060"/>
                </a:solidFill>
                <a:latin typeface="Arial" panose="020B0604020202020204" pitchFamily="34" charset="0"/>
                <a:cs typeface="Arial" panose="020B0604020202020204" pitchFamily="34" charset="0"/>
              </a:rPr>
              <a:pPr algn="r" eaLnBrk="0" hangingPunct="0"/>
              <a:t>‹Nr.›</a:t>
            </a:fld>
            <a:r>
              <a:rPr lang="de-DE" altLang="de-DE" sz="900">
                <a:solidFill>
                  <a:srgbClr val="606060"/>
                </a:solidFill>
                <a:latin typeface="Arial" panose="020B0604020202020204" pitchFamily="34" charset="0"/>
                <a:cs typeface="Arial" panose="020B0604020202020204" pitchFamily="34" charset="0"/>
              </a:rPr>
              <a:t>  </a:t>
            </a:r>
          </a:p>
        </p:txBody>
      </p:sp>
      <p:sp>
        <p:nvSpPr>
          <p:cNvPr id="15" name="Textfeld 14"/>
          <p:cNvSpPr txBox="1"/>
          <p:nvPr/>
        </p:nvSpPr>
        <p:spPr>
          <a:xfrm>
            <a:off x="714375" y="6604000"/>
            <a:ext cx="5040313" cy="254000"/>
          </a:xfrm>
          <a:prstGeom prst="rect">
            <a:avLst/>
          </a:prstGeom>
          <a:noFill/>
        </p:spPr>
        <p:txBody>
          <a:bodyPr lIns="0" tIns="0" rIns="0" bIns="0" anchor="ct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eaLnBrk="0" hangingPunct="0"/>
            <a:r>
              <a:rPr lang="de-DE" altLang="de-DE" sz="900" dirty="0" smtClean="0">
                <a:solidFill>
                  <a:srgbClr val="606060"/>
                </a:solidFill>
                <a:latin typeface="Arial" panose="020B0604020202020204" pitchFamily="34" charset="0"/>
                <a:cs typeface="Arial" panose="020B0604020202020204" pitchFamily="34" charset="0"/>
              </a:rPr>
              <a:t>Regeln gegen Wildwuchs</a:t>
            </a:r>
            <a:endParaRPr lang="de-DE" altLang="de-DE" sz="900" dirty="0">
              <a:solidFill>
                <a:srgbClr val="606060"/>
              </a:solidFill>
              <a:latin typeface="Arial" panose="020B0604020202020204" pitchFamily="34" charset="0"/>
              <a:cs typeface="Arial" panose="020B0604020202020204" pitchFamily="34" charset="0"/>
            </a:endParaRPr>
          </a:p>
        </p:txBody>
      </p:sp>
      <p:sp>
        <p:nvSpPr>
          <p:cNvPr id="1046" name="Rectangle 22"/>
          <p:cNvSpPr>
            <a:spLocks noChangeArrowheads="1"/>
          </p:cNvSpPr>
          <p:nvPr/>
        </p:nvSpPr>
        <p:spPr bwMode="auto">
          <a:xfrm>
            <a:off x="762000" y="2133600"/>
            <a:ext cx="5837238"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8F1936"/>
                </a:solidFill>
                <a:latin typeface="Arial" panose="020B0604020202020204" pitchFamily="34" charset="0"/>
              </a:defRPr>
            </a:lvl1pPr>
            <a:lvl2pPr>
              <a:defRPr sz="3200">
                <a:solidFill>
                  <a:srgbClr val="8F1936"/>
                </a:solidFill>
                <a:latin typeface="Arial" panose="020B0604020202020204" pitchFamily="34" charset="0"/>
              </a:defRPr>
            </a:lvl2pPr>
            <a:lvl3pPr>
              <a:defRPr sz="3200">
                <a:solidFill>
                  <a:srgbClr val="8F1936"/>
                </a:solidFill>
                <a:latin typeface="Arial" panose="020B0604020202020204" pitchFamily="34" charset="0"/>
              </a:defRPr>
            </a:lvl3pPr>
            <a:lvl4pPr>
              <a:defRPr sz="3200">
                <a:solidFill>
                  <a:srgbClr val="8F1936"/>
                </a:solidFill>
                <a:latin typeface="Arial" panose="020B0604020202020204" pitchFamily="34" charset="0"/>
              </a:defRPr>
            </a:lvl4pPr>
            <a:lvl5pPr>
              <a:defRPr sz="3200">
                <a:solidFill>
                  <a:srgbClr val="8F1936"/>
                </a:solidFill>
                <a:latin typeface="Arial" panose="020B0604020202020204" pitchFamily="34" charset="0"/>
              </a:defRPr>
            </a:lvl5pPr>
            <a:lvl6pPr marL="457200" fontAlgn="base">
              <a:spcBef>
                <a:spcPct val="0"/>
              </a:spcBef>
              <a:spcAft>
                <a:spcPct val="0"/>
              </a:spcAft>
              <a:defRPr sz="3200">
                <a:solidFill>
                  <a:srgbClr val="8F1936"/>
                </a:solidFill>
                <a:latin typeface="Arial" panose="020B0604020202020204" pitchFamily="34" charset="0"/>
              </a:defRPr>
            </a:lvl6pPr>
            <a:lvl7pPr marL="914400" fontAlgn="base">
              <a:spcBef>
                <a:spcPct val="0"/>
              </a:spcBef>
              <a:spcAft>
                <a:spcPct val="0"/>
              </a:spcAft>
              <a:defRPr sz="3200">
                <a:solidFill>
                  <a:srgbClr val="8F1936"/>
                </a:solidFill>
                <a:latin typeface="Arial" panose="020B0604020202020204" pitchFamily="34" charset="0"/>
              </a:defRPr>
            </a:lvl7pPr>
            <a:lvl8pPr marL="1371600" fontAlgn="base">
              <a:spcBef>
                <a:spcPct val="0"/>
              </a:spcBef>
              <a:spcAft>
                <a:spcPct val="0"/>
              </a:spcAft>
              <a:defRPr sz="3200">
                <a:solidFill>
                  <a:srgbClr val="8F1936"/>
                </a:solidFill>
                <a:latin typeface="Arial" panose="020B0604020202020204" pitchFamily="34" charset="0"/>
              </a:defRPr>
            </a:lvl8pPr>
            <a:lvl9pPr marL="1828800" fontAlgn="base">
              <a:spcBef>
                <a:spcPct val="0"/>
              </a:spcBef>
              <a:spcAft>
                <a:spcPct val="0"/>
              </a:spcAft>
              <a:defRPr sz="3200">
                <a:solidFill>
                  <a:srgbClr val="8F1936"/>
                </a:solidFill>
                <a:latin typeface="Arial" panose="020B0604020202020204" pitchFamily="34" charset="0"/>
              </a:defRPr>
            </a:lvl9pPr>
          </a:lstStyle>
          <a:p>
            <a:endParaRPr lang="de-DE" altLang="de-DE"/>
          </a:p>
        </p:txBody>
      </p:sp>
      <p:sp>
        <p:nvSpPr>
          <p:cNvPr id="1047" name="Text Box 23"/>
          <p:cNvSpPr txBox="1">
            <a:spLocks noChangeArrowheads="1"/>
          </p:cNvSpPr>
          <p:nvPr/>
        </p:nvSpPr>
        <p:spPr bwMode="auto">
          <a:xfrm>
            <a:off x="685800" y="21336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048" name="Rectangle 2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kern="1200">
          <a:solidFill>
            <a:srgbClr val="8F1936"/>
          </a:solidFill>
          <a:latin typeface="+mj-lt"/>
          <a:ea typeface="+mj-ea"/>
          <a:cs typeface="+mj-cs"/>
        </a:defRPr>
      </a:lvl1pPr>
      <a:lvl2pPr algn="l" rtl="0" eaLnBrk="1" fontAlgn="base" hangingPunct="1">
        <a:spcBef>
          <a:spcPct val="0"/>
        </a:spcBef>
        <a:spcAft>
          <a:spcPct val="0"/>
        </a:spcAft>
        <a:defRPr sz="3200">
          <a:solidFill>
            <a:srgbClr val="8F1936"/>
          </a:solidFill>
          <a:latin typeface="Arial" panose="020B0604020202020204" pitchFamily="34" charset="0"/>
        </a:defRPr>
      </a:lvl2pPr>
      <a:lvl3pPr algn="l" rtl="0" eaLnBrk="1" fontAlgn="base" hangingPunct="1">
        <a:spcBef>
          <a:spcPct val="0"/>
        </a:spcBef>
        <a:spcAft>
          <a:spcPct val="0"/>
        </a:spcAft>
        <a:defRPr sz="3200">
          <a:solidFill>
            <a:srgbClr val="8F1936"/>
          </a:solidFill>
          <a:latin typeface="Arial" panose="020B0604020202020204" pitchFamily="34" charset="0"/>
        </a:defRPr>
      </a:lvl3pPr>
      <a:lvl4pPr algn="l" rtl="0" eaLnBrk="1" fontAlgn="base" hangingPunct="1">
        <a:spcBef>
          <a:spcPct val="0"/>
        </a:spcBef>
        <a:spcAft>
          <a:spcPct val="0"/>
        </a:spcAft>
        <a:defRPr sz="3200">
          <a:solidFill>
            <a:srgbClr val="8F1936"/>
          </a:solidFill>
          <a:latin typeface="Arial" panose="020B0604020202020204" pitchFamily="34" charset="0"/>
        </a:defRPr>
      </a:lvl4pPr>
      <a:lvl5pPr algn="l" rtl="0" eaLnBrk="1" fontAlgn="base" hangingPunct="1">
        <a:spcBef>
          <a:spcPct val="0"/>
        </a:spcBef>
        <a:spcAft>
          <a:spcPct val="0"/>
        </a:spcAft>
        <a:defRPr sz="3200">
          <a:solidFill>
            <a:srgbClr val="8F1936"/>
          </a:solidFill>
          <a:latin typeface="Arial" panose="020B0604020202020204" pitchFamily="34" charset="0"/>
        </a:defRPr>
      </a:lvl5pPr>
      <a:lvl6pPr marL="457200" algn="l" rtl="0" eaLnBrk="1" fontAlgn="base" hangingPunct="1">
        <a:spcBef>
          <a:spcPct val="0"/>
        </a:spcBef>
        <a:spcAft>
          <a:spcPct val="0"/>
        </a:spcAft>
        <a:defRPr sz="3200">
          <a:solidFill>
            <a:srgbClr val="8F1936"/>
          </a:solidFill>
          <a:latin typeface="Arial" panose="020B0604020202020204" pitchFamily="34" charset="0"/>
        </a:defRPr>
      </a:lvl6pPr>
      <a:lvl7pPr marL="914400" algn="l" rtl="0" eaLnBrk="1" fontAlgn="base" hangingPunct="1">
        <a:spcBef>
          <a:spcPct val="0"/>
        </a:spcBef>
        <a:spcAft>
          <a:spcPct val="0"/>
        </a:spcAft>
        <a:defRPr sz="3200">
          <a:solidFill>
            <a:srgbClr val="8F1936"/>
          </a:solidFill>
          <a:latin typeface="Arial" panose="020B0604020202020204" pitchFamily="34" charset="0"/>
        </a:defRPr>
      </a:lvl7pPr>
      <a:lvl8pPr marL="1371600" algn="l" rtl="0" eaLnBrk="1" fontAlgn="base" hangingPunct="1">
        <a:spcBef>
          <a:spcPct val="0"/>
        </a:spcBef>
        <a:spcAft>
          <a:spcPct val="0"/>
        </a:spcAft>
        <a:defRPr sz="3200">
          <a:solidFill>
            <a:srgbClr val="8F1936"/>
          </a:solidFill>
          <a:latin typeface="Arial" panose="020B0604020202020204" pitchFamily="34" charset="0"/>
        </a:defRPr>
      </a:lvl8pPr>
      <a:lvl9pPr marL="1828800" algn="l" rtl="0" eaLnBrk="1" fontAlgn="base" hangingPunct="1">
        <a:spcBef>
          <a:spcPct val="0"/>
        </a:spcBef>
        <a:spcAft>
          <a:spcPct val="0"/>
        </a:spcAft>
        <a:defRPr sz="3200">
          <a:solidFill>
            <a:srgbClr val="8F1936"/>
          </a:solidFill>
          <a:latin typeface="Arial" panose="020B0604020202020204" pitchFamily="34" charset="0"/>
        </a:defRPr>
      </a:lvl9pPr>
    </p:titleStyle>
    <p:bodyStyle>
      <a:lvl1pPr marL="342900" indent="-342900" algn="l" rtl="0" eaLnBrk="1" fontAlgn="base" hangingPunct="1">
        <a:spcBef>
          <a:spcPct val="20000"/>
        </a:spcBef>
        <a:spcAft>
          <a:spcPct val="0"/>
        </a:spcAft>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04864"/>
            <a:ext cx="7772400" cy="2808312"/>
          </a:xfrm>
        </p:spPr>
        <p:txBody>
          <a:bodyPr/>
          <a:lstStyle/>
          <a:p>
            <a:r>
              <a:rPr lang="de-DE" altLang="de-DE" dirty="0" smtClean="0"/>
              <a:t>Regeln gegen Wildwuchs. Einheitliche Aktenführung im E-Akte Dschungel</a:t>
            </a:r>
            <a:br>
              <a:rPr lang="de-DE" altLang="de-DE" dirty="0" smtClean="0"/>
            </a:br>
            <a:endParaRPr lang="de-DE" altLang="de-DE" dirty="0"/>
          </a:p>
        </p:txBody>
      </p:sp>
      <p:sp>
        <p:nvSpPr>
          <p:cNvPr id="2051" name="Rectangle 3"/>
          <p:cNvSpPr>
            <a:spLocks noGrp="1" noChangeArrowheads="1"/>
          </p:cNvSpPr>
          <p:nvPr>
            <p:ph type="subTitle" idx="1"/>
          </p:nvPr>
        </p:nvSpPr>
        <p:spPr bwMode="auto">
          <a:xfrm>
            <a:off x="1371600" y="5022296"/>
            <a:ext cx="6400800" cy="110452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r>
              <a:rPr lang="de-DE" altLang="de-DE" sz="2400" dirty="0" smtClean="0"/>
              <a:t>Dr. Sabine </a:t>
            </a:r>
            <a:r>
              <a:rPr lang="de-DE" altLang="de-DE" sz="2400" dirty="0" smtClean="0"/>
              <a:t>Schneider</a:t>
            </a:r>
          </a:p>
          <a:p>
            <a:pPr marL="0" indent="0" algn="ctr"/>
            <a:r>
              <a:rPr lang="de-DE" altLang="de-DE" sz="2400" dirty="0" smtClean="0"/>
              <a:t>Landesarchivverwaltung</a:t>
            </a:r>
            <a:endParaRPr lang="de-DE" altLang="de-DE"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Kommunikation von Regeln und Informationen</a:t>
            </a:r>
            <a:endParaRPr lang="de-DE" dirty="0"/>
          </a:p>
        </p:txBody>
      </p:sp>
      <p:pic>
        <p:nvPicPr>
          <p:cNvPr id="7" name="Grafik 6"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30" y="1916832"/>
            <a:ext cx="6229108" cy="3744416"/>
          </a:xfrm>
          <a:prstGeom prst="rect">
            <a:avLst/>
          </a:prstGeom>
        </p:spPr>
      </p:pic>
      <p:sp>
        <p:nvSpPr>
          <p:cNvPr id="5" name="Textfeld 4"/>
          <p:cNvSpPr txBox="1"/>
          <p:nvPr/>
        </p:nvSpPr>
        <p:spPr>
          <a:xfrm>
            <a:off x="5292080" y="3664735"/>
            <a:ext cx="3600400" cy="1431161"/>
          </a:xfrm>
          <a:prstGeom prst="rect">
            <a:avLst/>
          </a:prstGeom>
          <a:noFill/>
        </p:spPr>
        <p:txBody>
          <a:bodyPr wrap="square" rtlCol="0">
            <a:spAutoFit/>
          </a:bodyPr>
          <a:lstStyle/>
          <a:p>
            <a:pPr>
              <a:spcAft>
                <a:spcPts val="600"/>
              </a:spcAft>
            </a:pPr>
            <a:r>
              <a:rPr lang="de-DE" sz="1800" b="1" dirty="0" smtClean="0"/>
              <a:t>Problem:</a:t>
            </a:r>
            <a:endParaRPr lang="de-DE" sz="1800" b="1" dirty="0" smtClean="0"/>
          </a:p>
          <a:p>
            <a:pPr marL="342900" indent="-342900">
              <a:buFont typeface="Wingdings" panose="05000000000000000000" pitchFamily="2" charset="2"/>
              <a:buChar char="§"/>
            </a:pPr>
            <a:r>
              <a:rPr lang="de-DE" sz="1600" dirty="0" smtClean="0"/>
              <a:t>Informationen sind auf zu viele Kanäle verteilt (E-Mails, Intranet, </a:t>
            </a:r>
            <a:r>
              <a:rPr lang="de-DE" sz="1600" dirty="0" smtClean="0"/>
              <a:t>Schulungsunterlagen</a:t>
            </a:r>
            <a:r>
              <a:rPr lang="de-DE" sz="1600" dirty="0" smtClean="0"/>
              <a:t>, Wiki, </a:t>
            </a:r>
            <a:r>
              <a:rPr lang="de-DE" sz="1600" dirty="0" smtClean="0"/>
              <a:t>…)</a:t>
            </a:r>
          </a:p>
          <a:p>
            <a:pPr marL="342900" indent="-342900">
              <a:buFont typeface="Wingdings" panose="05000000000000000000" pitchFamily="2" charset="2"/>
              <a:buChar char="§"/>
            </a:pPr>
            <a:endParaRPr lang="de-DE" sz="1600" dirty="0" smtClean="0"/>
          </a:p>
        </p:txBody>
      </p:sp>
      <p:sp>
        <p:nvSpPr>
          <p:cNvPr id="6" name="Textfeld 5"/>
          <p:cNvSpPr txBox="1"/>
          <p:nvPr/>
        </p:nvSpPr>
        <p:spPr>
          <a:xfrm>
            <a:off x="5364088" y="5013176"/>
            <a:ext cx="2736304" cy="830997"/>
          </a:xfrm>
          <a:prstGeom prst="rect">
            <a:avLst/>
          </a:prstGeom>
          <a:noFill/>
        </p:spPr>
        <p:txBody>
          <a:bodyPr wrap="square" rtlCol="0">
            <a:spAutoFit/>
          </a:bodyPr>
          <a:lstStyle/>
          <a:p>
            <a:pPr lvl="0"/>
            <a:r>
              <a:rPr lang="de-DE" sz="1800" dirty="0">
                <a:solidFill>
                  <a:srgbClr val="000000"/>
                </a:solidFill>
                <a:sym typeface="Wingdings" panose="05000000000000000000" pitchFamily="2" charset="2"/>
              </a:rPr>
              <a:t> </a:t>
            </a:r>
            <a:r>
              <a:rPr lang="de-DE" sz="1800" dirty="0">
                <a:solidFill>
                  <a:srgbClr val="000000"/>
                </a:solidFill>
              </a:rPr>
              <a:t>Langwierige Suche </a:t>
            </a:r>
          </a:p>
          <a:p>
            <a:endParaRPr lang="de-DE" dirty="0"/>
          </a:p>
        </p:txBody>
      </p:sp>
    </p:spTree>
    <p:extLst>
      <p:ext uri="{BB962C8B-B14F-4D97-AF65-F5344CB8AC3E}">
        <p14:creationId xmlns:p14="http://schemas.microsoft.com/office/powerpoint/2010/main" val="162269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E-Akte im Intranet</a:t>
            </a:r>
            <a:endParaRPr lang="de-DE" dirty="0"/>
          </a:p>
        </p:txBody>
      </p:sp>
      <p:sp>
        <p:nvSpPr>
          <p:cNvPr id="13" name="Textfeld 12"/>
          <p:cNvSpPr txBox="1"/>
          <p:nvPr/>
        </p:nvSpPr>
        <p:spPr>
          <a:xfrm>
            <a:off x="5004048" y="2029584"/>
            <a:ext cx="3528392" cy="1631216"/>
          </a:xfrm>
          <a:prstGeom prst="rect">
            <a:avLst/>
          </a:prstGeom>
          <a:noFill/>
        </p:spPr>
        <p:txBody>
          <a:bodyPr wrap="square" rtlCol="0">
            <a:spAutoFit/>
          </a:bodyPr>
          <a:lstStyle/>
          <a:p>
            <a:r>
              <a:rPr lang="de-DE" sz="2000" b="1" dirty="0" smtClean="0"/>
              <a:t>Ziel: </a:t>
            </a:r>
          </a:p>
          <a:p>
            <a:r>
              <a:rPr lang="de-DE" sz="2000" dirty="0" smtClean="0"/>
              <a:t>Zusammenführung aller Informationen, Regeln und Hilfestellungen zur E-Akte in einem Wiki im Intranet</a:t>
            </a:r>
            <a:endParaRPr lang="de-DE" sz="2000" dirty="0"/>
          </a:p>
        </p:txBody>
      </p:sp>
      <p:sp>
        <p:nvSpPr>
          <p:cNvPr id="14" name="Textfeld 13"/>
          <p:cNvSpPr txBox="1"/>
          <p:nvPr/>
        </p:nvSpPr>
        <p:spPr>
          <a:xfrm>
            <a:off x="5062341" y="4060910"/>
            <a:ext cx="3528392" cy="1938992"/>
          </a:xfrm>
          <a:prstGeom prst="rect">
            <a:avLst/>
          </a:prstGeom>
          <a:noFill/>
        </p:spPr>
        <p:txBody>
          <a:bodyPr wrap="square" rtlCol="0">
            <a:spAutoFit/>
          </a:bodyPr>
          <a:lstStyle/>
          <a:p>
            <a:r>
              <a:rPr lang="de-DE" sz="2000" b="1" dirty="0" smtClean="0"/>
              <a:t>Vorteile: </a:t>
            </a:r>
          </a:p>
          <a:p>
            <a:pPr marL="342900" indent="-342900">
              <a:buFont typeface="Wingdings" panose="05000000000000000000" pitchFamily="2" charset="2"/>
              <a:buChar char="§"/>
            </a:pPr>
            <a:r>
              <a:rPr lang="de-DE" sz="2000" dirty="0" smtClean="0"/>
              <a:t>Durchsuchbarkeit aller Inhalte</a:t>
            </a:r>
          </a:p>
          <a:p>
            <a:pPr marL="342900" indent="-342900">
              <a:buFont typeface="Wingdings" panose="05000000000000000000" pitchFamily="2" charset="2"/>
              <a:buChar char="§"/>
            </a:pPr>
            <a:r>
              <a:rPr lang="de-DE" sz="2000" dirty="0" smtClean="0"/>
              <a:t>Übersichtlichkeit</a:t>
            </a:r>
          </a:p>
          <a:p>
            <a:pPr marL="342900" indent="-342900">
              <a:buFont typeface="Wingdings" panose="05000000000000000000" pitchFamily="2" charset="2"/>
              <a:buChar char="§"/>
            </a:pPr>
            <a:r>
              <a:rPr lang="de-DE" sz="2000" dirty="0" smtClean="0"/>
              <a:t>Verlinkungen zwischen einzelnen Einträgen</a:t>
            </a:r>
            <a:endParaRPr lang="de-DE" sz="2000" dirty="0"/>
          </a:p>
        </p:txBody>
      </p:sp>
      <p:graphicFrame>
        <p:nvGraphicFramePr>
          <p:cNvPr id="17" name="Diagramm 16"/>
          <p:cNvGraphicFramePr/>
          <p:nvPr>
            <p:extLst>
              <p:ext uri="{D42A27DB-BD31-4B8C-83A1-F6EECF244321}">
                <p14:modId xmlns:p14="http://schemas.microsoft.com/office/powerpoint/2010/main" val="1509797085"/>
              </p:ext>
            </p:extLst>
          </p:nvPr>
        </p:nvGraphicFramePr>
        <p:xfrm>
          <a:off x="-756592" y="1628800"/>
          <a:ext cx="684076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feld 17"/>
          <p:cNvSpPr txBox="1"/>
          <p:nvPr/>
        </p:nvSpPr>
        <p:spPr>
          <a:xfrm>
            <a:off x="1079612" y="2651571"/>
            <a:ext cx="1584176" cy="400110"/>
          </a:xfrm>
          <a:prstGeom prst="rect">
            <a:avLst/>
          </a:prstGeom>
          <a:noFill/>
        </p:spPr>
        <p:txBody>
          <a:bodyPr wrap="square" rtlCol="0">
            <a:spAutoFit/>
          </a:bodyPr>
          <a:lstStyle/>
          <a:p>
            <a:r>
              <a:rPr lang="de-DE" sz="2000" dirty="0" smtClean="0">
                <a:solidFill>
                  <a:schemeClr val="bg1"/>
                </a:solidFill>
              </a:rPr>
              <a:t>Anleitungen</a:t>
            </a:r>
            <a:endParaRPr lang="de-DE" sz="2000" dirty="0">
              <a:solidFill>
                <a:schemeClr val="bg1"/>
              </a:solidFill>
            </a:endParaRPr>
          </a:p>
        </p:txBody>
      </p:sp>
      <p:sp>
        <p:nvSpPr>
          <p:cNvPr id="19" name="Textfeld 18"/>
          <p:cNvSpPr txBox="1"/>
          <p:nvPr/>
        </p:nvSpPr>
        <p:spPr>
          <a:xfrm>
            <a:off x="692704" y="3660800"/>
            <a:ext cx="1584176" cy="707886"/>
          </a:xfrm>
          <a:prstGeom prst="rect">
            <a:avLst/>
          </a:prstGeom>
          <a:noFill/>
        </p:spPr>
        <p:txBody>
          <a:bodyPr wrap="square" rtlCol="0">
            <a:spAutoFit/>
          </a:bodyPr>
          <a:lstStyle/>
          <a:p>
            <a:r>
              <a:rPr lang="de-DE" sz="2000" dirty="0" smtClean="0">
                <a:solidFill>
                  <a:schemeClr val="bg1"/>
                </a:solidFill>
              </a:rPr>
              <a:t>Neues aus dem Beirat</a:t>
            </a:r>
            <a:endParaRPr lang="de-DE" sz="2000" dirty="0">
              <a:solidFill>
                <a:schemeClr val="bg1"/>
              </a:solidFill>
            </a:endParaRPr>
          </a:p>
        </p:txBody>
      </p:sp>
      <p:sp>
        <p:nvSpPr>
          <p:cNvPr id="20" name="Textfeld 19"/>
          <p:cNvSpPr txBox="1"/>
          <p:nvPr/>
        </p:nvSpPr>
        <p:spPr>
          <a:xfrm>
            <a:off x="1187624" y="4797152"/>
            <a:ext cx="1584176" cy="707886"/>
          </a:xfrm>
          <a:prstGeom prst="rect">
            <a:avLst/>
          </a:prstGeom>
          <a:noFill/>
        </p:spPr>
        <p:txBody>
          <a:bodyPr wrap="square" rtlCol="0">
            <a:spAutoFit/>
          </a:bodyPr>
          <a:lstStyle/>
          <a:p>
            <a:r>
              <a:rPr lang="de-DE" sz="2000" dirty="0" smtClean="0">
                <a:solidFill>
                  <a:schemeClr val="bg1"/>
                </a:solidFill>
              </a:rPr>
              <a:t>Schulungs-</a:t>
            </a:r>
          </a:p>
          <a:p>
            <a:r>
              <a:rPr lang="de-DE" sz="2000" dirty="0" smtClean="0">
                <a:solidFill>
                  <a:schemeClr val="bg1"/>
                </a:solidFill>
              </a:rPr>
              <a:t>material</a:t>
            </a:r>
            <a:endParaRPr lang="de-DE" sz="2000" dirty="0">
              <a:solidFill>
                <a:schemeClr val="bg1"/>
              </a:solidFill>
            </a:endParaRPr>
          </a:p>
        </p:txBody>
      </p:sp>
    </p:spTree>
    <p:extLst>
      <p:ext uri="{BB962C8B-B14F-4D97-AF65-F5344CB8AC3E}">
        <p14:creationId xmlns:p14="http://schemas.microsoft.com/office/powerpoint/2010/main" val="3195087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Warum brauchen wir Regeln?</a:t>
            </a:r>
            <a:endParaRPr lang="de-DE" dirty="0"/>
          </a:p>
        </p:txBody>
      </p:sp>
      <p:sp>
        <p:nvSpPr>
          <p:cNvPr id="6" name="Ellipse 5"/>
          <p:cNvSpPr/>
          <p:nvPr/>
        </p:nvSpPr>
        <p:spPr bwMode="auto">
          <a:xfrm>
            <a:off x="1921383" y="2996952"/>
            <a:ext cx="3456384" cy="1368152"/>
          </a:xfrm>
          <a:prstGeom prst="ellipse">
            <a:avLst/>
          </a:prstGeom>
          <a:solidFill>
            <a:srgbClr val="8F1936"/>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2000" dirty="0" smtClean="0">
                <a:solidFill>
                  <a:schemeClr val="bg1"/>
                </a:solidFill>
              </a:rPr>
              <a:t>Nachvollziehbarkeit</a:t>
            </a:r>
            <a:endParaRPr kumimoji="0" lang="de-DE" sz="2000" b="0" i="0" u="none" strike="noStrike" cap="none" normalizeH="0" baseline="0" dirty="0" smtClean="0">
              <a:ln>
                <a:noFill/>
              </a:ln>
              <a:solidFill>
                <a:schemeClr val="bg1"/>
              </a:solidFill>
              <a:effectLst/>
            </a:endParaRPr>
          </a:p>
        </p:txBody>
      </p:sp>
      <p:sp>
        <p:nvSpPr>
          <p:cNvPr id="7" name="Ellipse 6"/>
          <p:cNvSpPr/>
          <p:nvPr/>
        </p:nvSpPr>
        <p:spPr bwMode="auto">
          <a:xfrm>
            <a:off x="6068526" y="1844403"/>
            <a:ext cx="2448272" cy="1368152"/>
          </a:xfrm>
          <a:prstGeom prst="ellipse">
            <a:avLst/>
          </a:prstGeom>
          <a:solidFill>
            <a:srgbClr val="D1254E"/>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2000" dirty="0" smtClean="0">
                <a:solidFill>
                  <a:schemeClr val="bg1"/>
                </a:solidFill>
              </a:rPr>
              <a:t>einheitliche Aktenführung</a:t>
            </a:r>
            <a:endParaRPr kumimoji="0" lang="de-DE" sz="2000" b="0" i="0" u="none" strike="noStrike" cap="none" normalizeH="0" baseline="0" dirty="0" smtClean="0">
              <a:ln>
                <a:noFill/>
              </a:ln>
              <a:solidFill>
                <a:schemeClr val="bg1"/>
              </a:solidFill>
              <a:effectLst/>
            </a:endParaRPr>
          </a:p>
        </p:txBody>
      </p:sp>
      <p:sp>
        <p:nvSpPr>
          <p:cNvPr id="8" name="Ellipse 7"/>
          <p:cNvSpPr/>
          <p:nvPr/>
        </p:nvSpPr>
        <p:spPr bwMode="auto">
          <a:xfrm>
            <a:off x="1673853" y="5190450"/>
            <a:ext cx="3528392" cy="1368152"/>
          </a:xfrm>
          <a:prstGeom prst="ellipse">
            <a:avLst/>
          </a:prstGeom>
          <a:solidFill>
            <a:srgbClr val="D1254E"/>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2000" dirty="0" smtClean="0">
                <a:solidFill>
                  <a:schemeClr val="bg1"/>
                </a:solidFill>
              </a:rPr>
              <a:t>Regeln zur Schriftgutverwaltung</a:t>
            </a:r>
            <a:endParaRPr kumimoji="0" lang="de-DE" sz="2000" b="0" i="0" u="none" strike="noStrike" cap="none" normalizeH="0" baseline="0" dirty="0" smtClean="0">
              <a:ln>
                <a:noFill/>
              </a:ln>
              <a:solidFill>
                <a:schemeClr val="bg1"/>
              </a:solidFill>
              <a:effectLst/>
            </a:endParaRPr>
          </a:p>
        </p:txBody>
      </p:sp>
      <p:sp>
        <p:nvSpPr>
          <p:cNvPr id="9" name="Ellipse 8"/>
          <p:cNvSpPr/>
          <p:nvPr/>
        </p:nvSpPr>
        <p:spPr bwMode="auto">
          <a:xfrm>
            <a:off x="251520" y="1900824"/>
            <a:ext cx="2430270" cy="1094404"/>
          </a:xfrm>
          <a:prstGeom prst="ellipse">
            <a:avLst/>
          </a:prstGeom>
          <a:solidFill>
            <a:srgbClr val="D1254E"/>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2000" dirty="0" smtClean="0">
                <a:solidFill>
                  <a:schemeClr val="bg1"/>
                </a:solidFill>
              </a:rPr>
              <a:t>Gerichtsfeste Akte</a:t>
            </a:r>
            <a:endParaRPr kumimoji="0" lang="de-DE" sz="2000" b="0" i="0" u="none" strike="noStrike" cap="none" normalizeH="0" baseline="0" dirty="0" smtClean="0">
              <a:ln>
                <a:noFill/>
              </a:ln>
              <a:solidFill>
                <a:schemeClr val="bg1"/>
              </a:solidFill>
              <a:effectLst/>
            </a:endParaRPr>
          </a:p>
        </p:txBody>
      </p:sp>
      <p:sp>
        <p:nvSpPr>
          <p:cNvPr id="10" name="Ellipse 9"/>
          <p:cNvSpPr/>
          <p:nvPr/>
        </p:nvSpPr>
        <p:spPr bwMode="auto">
          <a:xfrm>
            <a:off x="5202245" y="3907101"/>
            <a:ext cx="2790310" cy="1094404"/>
          </a:xfrm>
          <a:prstGeom prst="ellipse">
            <a:avLst/>
          </a:prstGeom>
          <a:solidFill>
            <a:srgbClr val="E56D8A"/>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2000" dirty="0" smtClean="0">
                <a:solidFill>
                  <a:schemeClr val="bg1"/>
                </a:solidFill>
              </a:rPr>
              <a:t>Kommunikation</a:t>
            </a:r>
            <a:endParaRPr kumimoji="0" lang="de-DE" sz="2000" b="0" i="0" u="none" strike="noStrike" cap="none" normalizeH="0" baseline="0" dirty="0" smtClean="0">
              <a:ln>
                <a:noFill/>
              </a:ln>
              <a:solidFill>
                <a:schemeClr val="bg1"/>
              </a:solidFill>
              <a:effectLst/>
            </a:endParaRPr>
          </a:p>
        </p:txBody>
      </p:sp>
      <p:sp>
        <p:nvSpPr>
          <p:cNvPr id="11" name="Ellipse 10"/>
          <p:cNvSpPr/>
          <p:nvPr/>
        </p:nvSpPr>
        <p:spPr bwMode="auto">
          <a:xfrm>
            <a:off x="98376" y="4168054"/>
            <a:ext cx="2324034" cy="1094404"/>
          </a:xfrm>
          <a:prstGeom prst="ellipse">
            <a:avLst/>
          </a:prstGeom>
          <a:solidFill>
            <a:srgbClr val="E56D8A"/>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2000" dirty="0" smtClean="0">
                <a:solidFill>
                  <a:schemeClr val="bg1"/>
                </a:solidFill>
              </a:rPr>
              <a:t>Organisation</a:t>
            </a:r>
            <a:endParaRPr kumimoji="0" lang="de-DE" sz="2000" b="0" i="0" u="none" strike="noStrike" cap="none" normalizeH="0" baseline="0" dirty="0" smtClean="0">
              <a:ln>
                <a:noFill/>
              </a:ln>
              <a:solidFill>
                <a:schemeClr val="bg1"/>
              </a:solidFill>
              <a:effectLst/>
            </a:endParaRPr>
          </a:p>
        </p:txBody>
      </p:sp>
      <p:sp>
        <p:nvSpPr>
          <p:cNvPr id="27" name="Ellipse 26"/>
          <p:cNvSpPr/>
          <p:nvPr/>
        </p:nvSpPr>
        <p:spPr bwMode="auto">
          <a:xfrm>
            <a:off x="2808095" y="1726610"/>
            <a:ext cx="3031852" cy="1094404"/>
          </a:xfrm>
          <a:prstGeom prst="ellipse">
            <a:avLst/>
          </a:prstGeom>
          <a:solidFill>
            <a:srgbClr val="E56D8A"/>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2000" dirty="0" smtClean="0">
                <a:solidFill>
                  <a:schemeClr val="bg1"/>
                </a:solidFill>
              </a:rPr>
              <a:t>Zusammenarbeit mit Kollegen</a:t>
            </a:r>
            <a:endParaRPr kumimoji="0" lang="de-DE" sz="2000" b="0" i="0" u="none" strike="noStrike" cap="none" normalizeH="0" baseline="0" dirty="0" smtClean="0">
              <a:ln>
                <a:noFill/>
              </a:ln>
              <a:solidFill>
                <a:schemeClr val="bg1"/>
              </a:solidFill>
              <a:effectLst/>
            </a:endParaRPr>
          </a:p>
        </p:txBody>
      </p:sp>
      <p:sp>
        <p:nvSpPr>
          <p:cNvPr id="38" name="Ellipse 37"/>
          <p:cNvSpPr/>
          <p:nvPr/>
        </p:nvSpPr>
        <p:spPr bwMode="auto">
          <a:xfrm>
            <a:off x="6184655" y="5190450"/>
            <a:ext cx="2324034" cy="1094404"/>
          </a:xfrm>
          <a:prstGeom prst="ellipse">
            <a:avLst/>
          </a:prstGeom>
          <a:solidFill>
            <a:srgbClr val="E56D8A"/>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2000" dirty="0" smtClean="0">
                <a:solidFill>
                  <a:schemeClr val="bg1"/>
                </a:solidFill>
              </a:rPr>
              <a:t>Recherchier-barkeit</a:t>
            </a:r>
            <a:endParaRPr kumimoji="0" lang="de-DE" sz="20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318595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2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de-DE" altLang="de-DE" dirty="0" smtClean="0"/>
              <a:t>Was ist zu beachten?</a:t>
            </a:r>
            <a:endParaRPr lang="de-DE" altLang="de-DE" dirty="0"/>
          </a:p>
        </p:txBody>
      </p:sp>
      <p:pic>
        <p:nvPicPr>
          <p:cNvPr id="2" name="Grafik 1"/>
          <p:cNvPicPr>
            <a:picLocks noChangeAspect="1"/>
          </p:cNvPicPr>
          <p:nvPr/>
        </p:nvPicPr>
        <p:blipFill>
          <a:blip r:embed="rId3"/>
          <a:stretch>
            <a:fillRect/>
          </a:stretch>
        </p:blipFill>
        <p:spPr>
          <a:xfrm>
            <a:off x="-180528" y="-1525"/>
            <a:ext cx="9451639" cy="6858000"/>
          </a:xfrm>
          <a:prstGeom prst="rect">
            <a:avLst/>
          </a:prstGeom>
          <a:solidFill>
            <a:schemeClr val="accent3">
              <a:lumMod val="95000"/>
              <a:alpha val="60000"/>
            </a:schemeClr>
          </a:solidFill>
        </p:spPr>
      </p:pic>
      <p:sp>
        <p:nvSpPr>
          <p:cNvPr id="13" name="Abgerundetes Rechteck 12"/>
          <p:cNvSpPr/>
          <p:nvPr/>
        </p:nvSpPr>
        <p:spPr bwMode="auto">
          <a:xfrm>
            <a:off x="5607520" y="5288707"/>
            <a:ext cx="2292452" cy="990159"/>
          </a:xfrm>
          <a:prstGeom prst="roundRect">
            <a:avLst/>
          </a:prstGeom>
          <a:solidFill>
            <a:schemeClr val="accent3">
              <a:lumMod val="95000"/>
              <a:alpha val="60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1800" dirty="0" smtClean="0"/>
              <a:t>Einbindung von Mitarbeitern in Entscheidungen</a:t>
            </a:r>
            <a:endParaRPr kumimoji="0" lang="de-DE" sz="1800" b="0" i="0" u="none" strike="noStrike" cap="none" normalizeH="0" baseline="0" dirty="0" smtClean="0">
              <a:ln>
                <a:noFill/>
              </a:ln>
              <a:effectLst/>
            </a:endParaRPr>
          </a:p>
        </p:txBody>
      </p:sp>
      <p:sp>
        <p:nvSpPr>
          <p:cNvPr id="14" name="Abgerundetes Rechteck 13"/>
          <p:cNvSpPr/>
          <p:nvPr/>
        </p:nvSpPr>
        <p:spPr bwMode="auto">
          <a:xfrm>
            <a:off x="1697582" y="2239649"/>
            <a:ext cx="2282330" cy="751558"/>
          </a:xfrm>
          <a:prstGeom prst="roundRect">
            <a:avLst/>
          </a:prstGeom>
          <a:solidFill>
            <a:schemeClr val="accent3">
              <a:lumMod val="95000"/>
              <a:alpha val="60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1800" dirty="0" smtClean="0"/>
              <a:t>Klar kommunizierte Regeln</a:t>
            </a:r>
            <a:endParaRPr kumimoji="0" lang="de-DE" sz="1800" b="0" i="0" u="none" strike="noStrike" cap="none" normalizeH="0" baseline="0" dirty="0" smtClean="0">
              <a:ln>
                <a:noFill/>
              </a:ln>
              <a:effectLst/>
            </a:endParaRPr>
          </a:p>
        </p:txBody>
      </p:sp>
      <p:sp>
        <p:nvSpPr>
          <p:cNvPr id="18" name="Abgerundetes Rechteck 17"/>
          <p:cNvSpPr/>
          <p:nvPr/>
        </p:nvSpPr>
        <p:spPr bwMode="auto">
          <a:xfrm>
            <a:off x="1115616" y="5421763"/>
            <a:ext cx="1564342" cy="724047"/>
          </a:xfrm>
          <a:prstGeom prst="roundRect">
            <a:avLst/>
          </a:prstGeom>
          <a:solidFill>
            <a:schemeClr val="accent3">
              <a:lumMod val="95000"/>
              <a:alpha val="60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effectLst/>
                <a:latin typeface="Arial" panose="020B0604020202020204" pitchFamily="34" charset="0"/>
              </a:rPr>
              <a:t>Hilfen und Anleitungen</a:t>
            </a:r>
          </a:p>
        </p:txBody>
      </p:sp>
      <p:sp>
        <p:nvSpPr>
          <p:cNvPr id="19" name="Abgerundetes Rechteck 18"/>
          <p:cNvSpPr/>
          <p:nvPr/>
        </p:nvSpPr>
        <p:spPr bwMode="auto">
          <a:xfrm>
            <a:off x="551356" y="3780475"/>
            <a:ext cx="2490862" cy="634455"/>
          </a:xfrm>
          <a:prstGeom prst="roundRect">
            <a:avLst/>
          </a:prstGeom>
          <a:solidFill>
            <a:schemeClr val="accent3">
              <a:lumMod val="95000"/>
              <a:alpha val="60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effectLst/>
                <a:latin typeface="Arial" panose="020B0604020202020204" pitchFamily="34" charset="0"/>
              </a:rPr>
              <a:t>Interne Schulungen / Sprechstunden</a:t>
            </a:r>
          </a:p>
        </p:txBody>
      </p:sp>
      <p:sp>
        <p:nvSpPr>
          <p:cNvPr id="20" name="Abgerundetes Rechteck 19"/>
          <p:cNvSpPr/>
          <p:nvPr/>
        </p:nvSpPr>
        <p:spPr bwMode="auto">
          <a:xfrm>
            <a:off x="5580112" y="2250818"/>
            <a:ext cx="2188448" cy="729221"/>
          </a:xfrm>
          <a:prstGeom prst="roundRect">
            <a:avLst/>
          </a:prstGeom>
          <a:solidFill>
            <a:schemeClr val="accent3">
              <a:lumMod val="95000"/>
              <a:alpha val="60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effectLst/>
                <a:latin typeface="Arial" panose="020B0604020202020204" pitchFamily="34" charset="0"/>
              </a:rPr>
              <a:t>E-Akte</a:t>
            </a:r>
            <a:r>
              <a:rPr kumimoji="0" lang="de-DE" sz="1800" b="0" i="0" u="none" strike="noStrike" cap="none" normalizeH="0" dirty="0" smtClean="0">
                <a:ln>
                  <a:noFill/>
                </a:ln>
                <a:effectLst/>
                <a:latin typeface="Arial" panose="020B0604020202020204" pitchFamily="34" charset="0"/>
              </a:rPr>
              <a:t> ist Führungsaufgabe</a:t>
            </a:r>
            <a:endParaRPr kumimoji="0" lang="de-DE" sz="1800" b="0" i="0" u="none" strike="noStrike" cap="none" normalizeH="0" baseline="0" dirty="0" smtClean="0">
              <a:ln>
                <a:noFill/>
              </a:ln>
              <a:effectLst/>
              <a:latin typeface="Arial" panose="020B0604020202020204" pitchFamily="34" charset="0"/>
            </a:endParaRPr>
          </a:p>
        </p:txBody>
      </p:sp>
      <p:sp>
        <p:nvSpPr>
          <p:cNvPr id="23" name="Abgerundetes Rechteck 22"/>
          <p:cNvSpPr/>
          <p:nvPr/>
        </p:nvSpPr>
        <p:spPr bwMode="auto">
          <a:xfrm>
            <a:off x="6513491" y="3782389"/>
            <a:ext cx="1584176" cy="630627"/>
          </a:xfrm>
          <a:prstGeom prst="roundRect">
            <a:avLst/>
          </a:prstGeom>
          <a:solidFill>
            <a:schemeClr val="accent3">
              <a:lumMod val="95000"/>
              <a:alpha val="60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effectLst/>
                <a:latin typeface="Arial" panose="020B0604020202020204" pitchFamily="34" charset="0"/>
              </a:rPr>
              <a:t>Angstfreie Fehlerkultur</a:t>
            </a:r>
          </a:p>
        </p:txBody>
      </p:sp>
    </p:spTree>
    <p:extLst>
      <p:ext uri="{BB962C8B-B14F-4D97-AF65-F5344CB8AC3E}">
        <p14:creationId xmlns:p14="http://schemas.microsoft.com/office/powerpoint/2010/main" val="308579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P spid="19" grpId="0" animBg="1"/>
      <p:bldP spid="20"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de-DE" altLang="de-DE" dirty="0" smtClean="0"/>
              <a:t>Ausgangssituation</a:t>
            </a:r>
            <a:endParaRPr lang="de-DE" altLang="de-DE" dirty="0"/>
          </a:p>
        </p:txBody>
      </p:sp>
      <p:pic>
        <p:nvPicPr>
          <p:cNvPr id="2" name="Grafik 1"/>
          <p:cNvPicPr>
            <a:picLocks noChangeAspect="1"/>
          </p:cNvPicPr>
          <p:nvPr/>
        </p:nvPicPr>
        <p:blipFill>
          <a:blip r:embed="rId3"/>
          <a:stretch>
            <a:fillRect/>
          </a:stretch>
        </p:blipFill>
        <p:spPr>
          <a:xfrm>
            <a:off x="0" y="0"/>
            <a:ext cx="9144000" cy="6897002"/>
          </a:xfrm>
          <a:prstGeom prst="rect">
            <a:avLst/>
          </a:prstGeom>
        </p:spPr>
      </p:pic>
      <p:sp>
        <p:nvSpPr>
          <p:cNvPr id="12" name="Abgerundetes Rechteck 11"/>
          <p:cNvSpPr/>
          <p:nvPr/>
        </p:nvSpPr>
        <p:spPr bwMode="auto">
          <a:xfrm>
            <a:off x="6440009" y="2328452"/>
            <a:ext cx="1212332" cy="360040"/>
          </a:xfrm>
          <a:prstGeom prst="roundRect">
            <a:avLst/>
          </a:prstGeom>
          <a:solidFill>
            <a:schemeClr val="accent3">
              <a:lumMod val="95000"/>
              <a:alpha val="60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1800" dirty="0" smtClean="0"/>
              <a:t>Prozesse</a:t>
            </a:r>
            <a:endParaRPr kumimoji="0" lang="de-DE" sz="1800" b="0" i="0" u="none" strike="noStrike" cap="none" normalizeH="0" baseline="0" dirty="0" smtClean="0">
              <a:ln>
                <a:noFill/>
              </a:ln>
              <a:effectLst/>
            </a:endParaRPr>
          </a:p>
        </p:txBody>
      </p:sp>
      <p:sp>
        <p:nvSpPr>
          <p:cNvPr id="13" name="Abgerundetes Rechteck 12"/>
          <p:cNvSpPr/>
          <p:nvPr/>
        </p:nvSpPr>
        <p:spPr bwMode="auto">
          <a:xfrm>
            <a:off x="1283384" y="5791435"/>
            <a:ext cx="2148436" cy="360040"/>
          </a:xfrm>
          <a:prstGeom prst="roundRect">
            <a:avLst/>
          </a:prstGeom>
          <a:solidFill>
            <a:schemeClr val="accent3">
              <a:lumMod val="95000"/>
              <a:alpha val="60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1800" dirty="0" smtClean="0"/>
              <a:t>Geschäftsordnung</a:t>
            </a:r>
            <a:endParaRPr kumimoji="0" lang="de-DE" sz="1800" b="0" i="0" u="none" strike="noStrike" cap="none" normalizeH="0" baseline="0" dirty="0" smtClean="0">
              <a:ln>
                <a:noFill/>
              </a:ln>
              <a:effectLst/>
            </a:endParaRPr>
          </a:p>
        </p:txBody>
      </p:sp>
      <p:sp>
        <p:nvSpPr>
          <p:cNvPr id="14" name="Abgerundetes Rechteck 13"/>
          <p:cNvSpPr/>
          <p:nvPr/>
        </p:nvSpPr>
        <p:spPr bwMode="auto">
          <a:xfrm>
            <a:off x="1269858" y="2038904"/>
            <a:ext cx="1944216" cy="341283"/>
          </a:xfrm>
          <a:prstGeom prst="roundRect">
            <a:avLst/>
          </a:prstGeom>
          <a:solidFill>
            <a:schemeClr val="accent3">
              <a:lumMod val="95000"/>
              <a:alpha val="60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1800" dirty="0" smtClean="0"/>
              <a:t>Vorgangsbildung</a:t>
            </a:r>
            <a:endParaRPr kumimoji="0" lang="de-DE" sz="1800" b="0" i="0" u="none" strike="noStrike" cap="none" normalizeH="0" baseline="0" dirty="0" smtClean="0">
              <a:ln>
                <a:noFill/>
              </a:ln>
              <a:effectLst/>
            </a:endParaRPr>
          </a:p>
        </p:txBody>
      </p:sp>
      <p:sp>
        <p:nvSpPr>
          <p:cNvPr id="15" name="Abgerundetes Rechteck 14"/>
          <p:cNvSpPr/>
          <p:nvPr/>
        </p:nvSpPr>
        <p:spPr bwMode="auto">
          <a:xfrm>
            <a:off x="6540339" y="3542484"/>
            <a:ext cx="1656184" cy="360040"/>
          </a:xfrm>
          <a:prstGeom prst="roundRect">
            <a:avLst/>
          </a:prstGeom>
          <a:solidFill>
            <a:schemeClr val="accent3">
              <a:lumMod val="95000"/>
              <a:alpha val="60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1800" dirty="0" smtClean="0"/>
              <a:t>Neue Begriffe</a:t>
            </a:r>
            <a:endParaRPr kumimoji="0" lang="de-DE" sz="1800" b="0" i="0" u="none" strike="noStrike" cap="none" normalizeH="0" baseline="0" dirty="0" smtClean="0">
              <a:ln>
                <a:noFill/>
              </a:ln>
              <a:effectLst/>
            </a:endParaRPr>
          </a:p>
        </p:txBody>
      </p:sp>
      <p:sp>
        <p:nvSpPr>
          <p:cNvPr id="21" name="Abgerundetes Rechteck 20"/>
          <p:cNvSpPr/>
          <p:nvPr/>
        </p:nvSpPr>
        <p:spPr bwMode="auto">
          <a:xfrm>
            <a:off x="1202652" y="3209192"/>
            <a:ext cx="1707739" cy="341283"/>
          </a:xfrm>
          <a:prstGeom prst="roundRect">
            <a:avLst/>
          </a:prstGeom>
          <a:solidFill>
            <a:schemeClr val="accent3">
              <a:lumMod val="95000"/>
              <a:alpha val="60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effectLst/>
                <a:latin typeface="Arial" panose="020B0604020202020204" pitchFamily="34" charset="0"/>
              </a:rPr>
              <a:t>Aktenrelevanz</a:t>
            </a:r>
          </a:p>
        </p:txBody>
      </p:sp>
      <p:sp>
        <p:nvSpPr>
          <p:cNvPr id="22" name="Abgerundetes Rechteck 21"/>
          <p:cNvSpPr/>
          <p:nvPr/>
        </p:nvSpPr>
        <p:spPr bwMode="auto">
          <a:xfrm>
            <a:off x="6252307" y="4656904"/>
            <a:ext cx="2232247" cy="360040"/>
          </a:xfrm>
          <a:prstGeom prst="roundRect">
            <a:avLst/>
          </a:prstGeom>
          <a:solidFill>
            <a:schemeClr val="accent3">
              <a:lumMod val="95000"/>
              <a:alpha val="60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1800" dirty="0" smtClean="0"/>
              <a:t>Nachvollziehbarkeit</a:t>
            </a:r>
            <a:endParaRPr kumimoji="0" lang="de-DE" sz="1800" b="0" i="0" u="none" strike="noStrike" cap="none" normalizeH="0" baseline="0" dirty="0" smtClean="0">
              <a:ln>
                <a:noFill/>
              </a:ln>
              <a:effectLst/>
            </a:endParaRPr>
          </a:p>
        </p:txBody>
      </p:sp>
      <p:sp>
        <p:nvSpPr>
          <p:cNvPr id="23" name="Abgerundetes Rechteck 22"/>
          <p:cNvSpPr/>
          <p:nvPr/>
        </p:nvSpPr>
        <p:spPr bwMode="auto">
          <a:xfrm>
            <a:off x="4336603" y="1359295"/>
            <a:ext cx="1584176" cy="360040"/>
          </a:xfrm>
          <a:prstGeom prst="roundRect">
            <a:avLst/>
          </a:prstGeom>
          <a:solidFill>
            <a:schemeClr val="accent3">
              <a:lumMod val="95000"/>
              <a:alpha val="60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effectLst/>
                <a:latin typeface="Arial" panose="020B0604020202020204" pitchFamily="34" charset="0"/>
              </a:rPr>
              <a:t>Verfügungen</a:t>
            </a:r>
          </a:p>
        </p:txBody>
      </p:sp>
      <p:sp>
        <p:nvSpPr>
          <p:cNvPr id="25" name="Abgerundetes Rechteck 24"/>
          <p:cNvSpPr/>
          <p:nvPr/>
        </p:nvSpPr>
        <p:spPr bwMode="auto">
          <a:xfrm>
            <a:off x="5695176" y="5971455"/>
            <a:ext cx="2503686" cy="360040"/>
          </a:xfrm>
          <a:prstGeom prst="roundRect">
            <a:avLst/>
          </a:prstGeom>
          <a:solidFill>
            <a:schemeClr val="accent3">
              <a:lumMod val="95000"/>
              <a:alpha val="60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1800" dirty="0" smtClean="0"/>
              <a:t>Technische Probleme</a:t>
            </a:r>
            <a:endParaRPr kumimoji="0" lang="de-DE" sz="1800" b="0" i="0" u="none" strike="noStrike" cap="none" normalizeH="0" baseline="0" dirty="0" smtClean="0">
              <a:ln>
                <a:noFill/>
              </a:ln>
              <a:effectLst/>
            </a:endParaRPr>
          </a:p>
        </p:txBody>
      </p:sp>
      <p:sp>
        <p:nvSpPr>
          <p:cNvPr id="26" name="Abgerundetes Rechteck 25"/>
          <p:cNvSpPr/>
          <p:nvPr/>
        </p:nvSpPr>
        <p:spPr bwMode="auto">
          <a:xfrm>
            <a:off x="594578" y="4648802"/>
            <a:ext cx="2148436" cy="341283"/>
          </a:xfrm>
          <a:prstGeom prst="roundRect">
            <a:avLst/>
          </a:prstGeom>
          <a:solidFill>
            <a:schemeClr val="accent3">
              <a:lumMod val="95000"/>
              <a:alpha val="60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1800" dirty="0" smtClean="0"/>
              <a:t>Berechtigungen</a:t>
            </a:r>
            <a:endParaRPr kumimoji="0" lang="de-DE" sz="1800" b="0" i="0" u="none" strike="noStrike" cap="none" normalizeH="0" baseline="0" dirty="0" smtClean="0">
              <a:ln>
                <a:noFill/>
              </a:ln>
              <a:effectLst/>
            </a:endParaRPr>
          </a:p>
        </p:txBody>
      </p:sp>
      <p:sp>
        <p:nvSpPr>
          <p:cNvPr id="3" name="Textfeld 2"/>
          <p:cNvSpPr txBox="1"/>
          <p:nvPr/>
        </p:nvSpPr>
        <p:spPr>
          <a:xfrm>
            <a:off x="3122671" y="1087288"/>
            <a:ext cx="3038011" cy="6247864"/>
          </a:xfrm>
          <a:prstGeom prst="rect">
            <a:avLst/>
          </a:prstGeom>
          <a:noFill/>
        </p:spPr>
        <p:txBody>
          <a:bodyPr wrap="none" rtlCol="0">
            <a:spAutoFit/>
          </a:bodyPr>
          <a:lstStyle/>
          <a:p>
            <a:r>
              <a:rPr lang="de-DE" sz="40000" dirty="0" smtClean="0">
                <a:solidFill>
                  <a:schemeClr val="bg1"/>
                </a:solidFill>
                <a:effectLst>
                  <a:glow rad="241300">
                    <a:srgbClr val="8F1936">
                      <a:alpha val="61000"/>
                    </a:srgbClr>
                  </a:glow>
                </a:effectLst>
              </a:rPr>
              <a:t>?</a:t>
            </a:r>
            <a:endParaRPr lang="de-DE" sz="40000" dirty="0">
              <a:solidFill>
                <a:schemeClr val="bg1"/>
              </a:solidFill>
              <a:effectLst>
                <a:glow rad="241300">
                  <a:srgbClr val="8F1936">
                    <a:alpha val="61000"/>
                  </a:srgb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Inhaltsplatzhalter 2"/>
          <p:cNvSpPr>
            <a:spLocks noGrp="1"/>
          </p:cNvSpPr>
          <p:nvPr>
            <p:ph sz="half" idx="1"/>
          </p:nvPr>
        </p:nvSpPr>
        <p:spPr>
          <a:xfrm>
            <a:off x="685800" y="1981200"/>
            <a:ext cx="7558608" cy="4114800"/>
          </a:xfrm>
        </p:spPr>
        <p:txBody>
          <a:bodyPr/>
          <a:lstStyle/>
          <a:p>
            <a:pPr>
              <a:buAutoNum type="arabicPeriod"/>
            </a:pPr>
            <a:r>
              <a:rPr lang="de-DE" sz="2400" dirty="0" smtClean="0"/>
              <a:t>Vorbereitungen vor dem Roll-Out</a:t>
            </a:r>
          </a:p>
          <a:p>
            <a:pPr>
              <a:buAutoNum type="arabicPeriod"/>
            </a:pPr>
            <a:r>
              <a:rPr lang="de-DE" sz="2400" dirty="0" smtClean="0"/>
              <a:t>LAV-interne Regelwerke</a:t>
            </a:r>
          </a:p>
          <a:p>
            <a:pPr>
              <a:buAutoNum type="arabicPeriod"/>
            </a:pPr>
            <a:r>
              <a:rPr lang="de-DE" sz="2400" dirty="0" smtClean="0"/>
              <a:t>Im Regel-Dschungel: Wie gelingen Einhaltung und Kommunikation von Regeln?</a:t>
            </a:r>
          </a:p>
          <a:p>
            <a:pPr>
              <a:buAutoNum type="arabicPeriod"/>
            </a:pPr>
            <a:r>
              <a:rPr lang="de-DE" sz="2400" dirty="0" smtClean="0"/>
              <a:t>Fazit </a:t>
            </a:r>
            <a:r>
              <a:rPr lang="de-DE" sz="2400" dirty="0" smtClean="0"/>
              <a:t>oder warum Regeln in der Schriftgutverwaltung besonders wichtig sind</a:t>
            </a:r>
          </a:p>
          <a:p>
            <a:pPr marL="457200" lvl="1" indent="0">
              <a:buNone/>
            </a:pPr>
            <a:endParaRPr lang="de-DE" sz="1800" dirty="0" smtClean="0"/>
          </a:p>
          <a:p>
            <a:pPr marL="800100" lvl="1" indent="-342900">
              <a:buAutoNum type="alphaLcPeriod"/>
            </a:pPr>
            <a:endParaRPr lang="de-DE" sz="1800" dirty="0"/>
          </a:p>
        </p:txBody>
      </p:sp>
    </p:spTree>
    <p:extLst>
      <p:ext uri="{BB962C8B-B14F-4D97-AF65-F5344CB8AC3E}">
        <p14:creationId xmlns:p14="http://schemas.microsoft.com/office/powerpoint/2010/main" val="228994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Im Vorfeld des Roll-Outs</a:t>
            </a:r>
            <a:endParaRPr lang="de-DE" dirty="0"/>
          </a:p>
        </p:txBody>
      </p:sp>
      <p:sp>
        <p:nvSpPr>
          <p:cNvPr id="5" name="Chevron 4"/>
          <p:cNvSpPr/>
          <p:nvPr/>
        </p:nvSpPr>
        <p:spPr bwMode="auto">
          <a:xfrm>
            <a:off x="2505438" y="2065416"/>
            <a:ext cx="1008112" cy="864096"/>
          </a:xfrm>
          <a:prstGeom prst="chevron">
            <a:avLst/>
          </a:prstGeom>
          <a:solidFill>
            <a:srgbClr val="8F1936"/>
          </a:solidFill>
          <a:ln>
            <a:solidFill>
              <a:srgbClr val="8F1936"/>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0" i="0" u="none" strike="noStrike" cap="none" normalizeH="0" baseline="0" smtClean="0">
              <a:ln>
                <a:solidFill>
                  <a:srgbClr val="8F1936"/>
                </a:solidFill>
              </a:ln>
              <a:solidFill>
                <a:srgbClr val="8F1936"/>
              </a:solidFill>
              <a:effectLst/>
              <a:latin typeface="Arial" panose="020B0604020202020204" pitchFamily="34" charset="0"/>
            </a:endParaRPr>
          </a:p>
        </p:txBody>
      </p:sp>
      <p:sp>
        <p:nvSpPr>
          <p:cNvPr id="6" name="Chevron 5"/>
          <p:cNvSpPr/>
          <p:nvPr/>
        </p:nvSpPr>
        <p:spPr bwMode="auto">
          <a:xfrm>
            <a:off x="5529774" y="2060848"/>
            <a:ext cx="1008112" cy="864096"/>
          </a:xfrm>
          <a:prstGeom prst="chevron">
            <a:avLst/>
          </a:prstGeom>
          <a:solidFill>
            <a:srgbClr val="8F1936"/>
          </a:solidFill>
          <a:ln>
            <a:solidFill>
              <a:srgbClr val="8F1936"/>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0" i="0" u="none" strike="noStrike" cap="none" normalizeH="0" baseline="0" smtClean="0">
              <a:ln>
                <a:solidFill>
                  <a:srgbClr val="8F1936"/>
                </a:solidFill>
              </a:ln>
              <a:solidFill>
                <a:srgbClr val="8F1936"/>
              </a:solidFill>
              <a:effectLst/>
              <a:latin typeface="Arial" panose="020B0604020202020204" pitchFamily="34" charset="0"/>
            </a:endParaRPr>
          </a:p>
        </p:txBody>
      </p:sp>
      <p:sp>
        <p:nvSpPr>
          <p:cNvPr id="7" name="Abgerundetes Rechteck 6"/>
          <p:cNvSpPr/>
          <p:nvPr/>
        </p:nvSpPr>
        <p:spPr bwMode="auto">
          <a:xfrm>
            <a:off x="714408" y="2060848"/>
            <a:ext cx="1653952" cy="864096"/>
          </a:xfrm>
          <a:prstGeom prst="round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Arial" panose="020B0604020202020204" pitchFamily="34" charset="0"/>
              </a:rPr>
              <a:t>Mapping</a:t>
            </a:r>
          </a:p>
        </p:txBody>
      </p:sp>
      <p:sp>
        <p:nvSpPr>
          <p:cNvPr id="8" name="Abgerundetes Rechteck 7"/>
          <p:cNvSpPr/>
          <p:nvPr/>
        </p:nvSpPr>
        <p:spPr bwMode="auto">
          <a:xfrm>
            <a:off x="3582088" y="2060848"/>
            <a:ext cx="1803669" cy="864096"/>
          </a:xfrm>
          <a:prstGeom prst="round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Arial" panose="020B0604020202020204" pitchFamily="34" charset="0"/>
              </a:rPr>
              <a:t>Prozesse</a:t>
            </a:r>
          </a:p>
        </p:txBody>
      </p:sp>
      <p:sp>
        <p:nvSpPr>
          <p:cNvPr id="9" name="Abgerundetes Rechteck 8"/>
          <p:cNvSpPr/>
          <p:nvPr/>
        </p:nvSpPr>
        <p:spPr bwMode="auto">
          <a:xfrm>
            <a:off x="6615430" y="2060848"/>
            <a:ext cx="1845002" cy="864096"/>
          </a:xfrm>
          <a:prstGeom prst="round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Arial" panose="020B0604020202020204" pitchFamily="34" charset="0"/>
              </a:rPr>
              <a:t>Geschäfts-ordnung</a:t>
            </a:r>
          </a:p>
        </p:txBody>
      </p:sp>
      <p:sp>
        <p:nvSpPr>
          <p:cNvPr id="10" name="Abgerundetes Rechteck 9"/>
          <p:cNvSpPr/>
          <p:nvPr/>
        </p:nvSpPr>
        <p:spPr bwMode="auto">
          <a:xfrm>
            <a:off x="300622" y="3212976"/>
            <a:ext cx="2705464" cy="2160240"/>
          </a:xfrm>
          <a:prstGeom prst="roundRect">
            <a:avLst/>
          </a:prstGeom>
          <a:noFill/>
          <a:ln w="19050" cap="flat" cmpd="sng" algn="ctr">
            <a:solidFill>
              <a:srgbClr val="8F19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
                <a:srgbClr val="8F1936"/>
              </a:buClr>
              <a:buSzTx/>
              <a:buFont typeface="Wingdings" panose="05000000000000000000" pitchFamily="2" charset="2"/>
              <a:buChar char="ü"/>
              <a:tabLst/>
            </a:pPr>
            <a:r>
              <a:rPr lang="de-DE" sz="2000" dirty="0" smtClean="0"/>
              <a:t>Übertragung von Akten in LEAP</a:t>
            </a:r>
          </a:p>
          <a:p>
            <a:pPr marL="342900" marR="0" indent="-342900" algn="l" defTabSz="914400" rtl="0" eaLnBrk="1" fontAlgn="base" latinLnBrk="0" hangingPunct="1">
              <a:lnSpc>
                <a:spcPct val="100000"/>
              </a:lnSpc>
              <a:spcBef>
                <a:spcPct val="0"/>
              </a:spcBef>
              <a:spcAft>
                <a:spcPct val="0"/>
              </a:spcAft>
              <a:buClr>
                <a:srgbClr val="8F1936"/>
              </a:buClr>
              <a:buSzTx/>
              <a:buFont typeface="Wingdings" panose="05000000000000000000" pitchFamily="2" charset="2"/>
              <a:buChar char="ü"/>
              <a:tabLst/>
            </a:pPr>
            <a:r>
              <a:rPr lang="de-DE" sz="2000" dirty="0" smtClean="0"/>
              <a:t>Strukturierung und Bildung von Akten und Vorgängen</a:t>
            </a:r>
          </a:p>
        </p:txBody>
      </p:sp>
      <p:sp>
        <p:nvSpPr>
          <p:cNvPr id="11" name="Abgerundetes Rechteck 10"/>
          <p:cNvSpPr/>
          <p:nvPr/>
        </p:nvSpPr>
        <p:spPr bwMode="auto">
          <a:xfrm>
            <a:off x="3222048" y="3212976"/>
            <a:ext cx="2748984" cy="2160240"/>
          </a:xfrm>
          <a:prstGeom prst="roundRect">
            <a:avLst/>
          </a:prstGeom>
          <a:noFill/>
          <a:ln w="19050" cap="flat" cmpd="sng" algn="ctr">
            <a:solidFill>
              <a:srgbClr val="8F19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
                <a:srgbClr val="8F1936"/>
              </a:buClr>
              <a:buSzTx/>
              <a:buFont typeface="Wingdings" panose="05000000000000000000" pitchFamily="2" charset="2"/>
              <a:buChar char="ü"/>
              <a:tabLst/>
            </a:pPr>
            <a:r>
              <a:rPr lang="de-DE" sz="2000" dirty="0" smtClean="0"/>
              <a:t>Übertragung analoger Prozesse in E-Akte </a:t>
            </a:r>
          </a:p>
          <a:p>
            <a:pPr marL="342900" marR="0" indent="-342900" algn="l" defTabSz="914400" rtl="0" eaLnBrk="1" fontAlgn="base" latinLnBrk="0" hangingPunct="1">
              <a:lnSpc>
                <a:spcPct val="100000"/>
              </a:lnSpc>
              <a:spcBef>
                <a:spcPct val="0"/>
              </a:spcBef>
              <a:spcAft>
                <a:spcPct val="0"/>
              </a:spcAft>
              <a:buClr>
                <a:srgbClr val="8F1936"/>
              </a:buClr>
              <a:buSzTx/>
              <a:buFont typeface="Wingdings" panose="05000000000000000000" pitchFamily="2" charset="2"/>
              <a:buChar char="ü"/>
              <a:tabLst/>
            </a:pPr>
            <a:r>
              <a:rPr kumimoji="0" lang="de-DE" sz="2000" b="0" i="0" u="none" strike="noStrike" cap="none" normalizeH="0" baseline="0" dirty="0" smtClean="0">
                <a:ln>
                  <a:noFill/>
                </a:ln>
                <a:solidFill>
                  <a:schemeClr val="tx1"/>
                </a:solidFill>
                <a:effectLst/>
              </a:rPr>
              <a:t>Neue Prozesse definieren</a:t>
            </a:r>
          </a:p>
        </p:txBody>
      </p:sp>
      <p:sp>
        <p:nvSpPr>
          <p:cNvPr id="12" name="Abgerundetes Rechteck 11"/>
          <p:cNvSpPr/>
          <p:nvPr/>
        </p:nvSpPr>
        <p:spPr bwMode="auto">
          <a:xfrm>
            <a:off x="6185199" y="3212976"/>
            <a:ext cx="2705464" cy="2160240"/>
          </a:xfrm>
          <a:prstGeom prst="roundRect">
            <a:avLst/>
          </a:prstGeom>
          <a:noFill/>
          <a:ln w="19050" cap="flat" cmpd="sng" algn="ctr">
            <a:solidFill>
              <a:srgbClr val="8F19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
                <a:srgbClr val="8F1936"/>
              </a:buClr>
              <a:buSzTx/>
              <a:buFont typeface="Wingdings" panose="05000000000000000000" pitchFamily="2" charset="2"/>
              <a:buChar char="ü"/>
              <a:tabLst/>
            </a:pPr>
            <a:r>
              <a:rPr lang="de-DE" sz="2000" dirty="0" smtClean="0"/>
              <a:t>Orientierung an GGO, LAO und LEAP</a:t>
            </a:r>
          </a:p>
          <a:p>
            <a:pPr marL="342900" marR="0" indent="-342900" algn="l" defTabSz="914400" rtl="0" eaLnBrk="1" fontAlgn="base" latinLnBrk="0" hangingPunct="1">
              <a:lnSpc>
                <a:spcPct val="100000"/>
              </a:lnSpc>
              <a:spcBef>
                <a:spcPct val="0"/>
              </a:spcBef>
              <a:spcAft>
                <a:spcPct val="0"/>
              </a:spcAft>
              <a:buClr>
                <a:srgbClr val="8F1936"/>
              </a:buClr>
              <a:buSzTx/>
              <a:buFont typeface="Wingdings" panose="05000000000000000000" pitchFamily="2" charset="2"/>
              <a:buChar char="ü"/>
              <a:tabLst/>
            </a:pPr>
            <a:r>
              <a:rPr lang="de-DE" sz="2000" dirty="0" smtClean="0"/>
              <a:t>Anpassung der Geschäftsgänge an E-Akte</a:t>
            </a:r>
          </a:p>
        </p:txBody>
      </p:sp>
      <p:sp>
        <p:nvSpPr>
          <p:cNvPr id="13" name="Pfeil nach rechts 12"/>
          <p:cNvSpPr/>
          <p:nvPr/>
        </p:nvSpPr>
        <p:spPr bwMode="auto">
          <a:xfrm>
            <a:off x="300622" y="5778936"/>
            <a:ext cx="360040" cy="216024"/>
          </a:xfrm>
          <a:prstGeom prst="rightArrow">
            <a:avLst/>
          </a:prstGeom>
          <a:solidFill>
            <a:srgbClr val="8F1936"/>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panose="020B0604020202020204" pitchFamily="34" charset="0"/>
            </a:endParaRPr>
          </a:p>
        </p:txBody>
      </p:sp>
      <p:sp>
        <p:nvSpPr>
          <p:cNvPr id="14" name="Pfeil nach rechts 13"/>
          <p:cNvSpPr/>
          <p:nvPr/>
        </p:nvSpPr>
        <p:spPr bwMode="auto">
          <a:xfrm>
            <a:off x="3222048" y="5778936"/>
            <a:ext cx="360040" cy="216024"/>
          </a:xfrm>
          <a:prstGeom prst="rightArrow">
            <a:avLst/>
          </a:prstGeom>
          <a:solidFill>
            <a:srgbClr val="8F1936"/>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panose="020B0604020202020204" pitchFamily="34" charset="0"/>
            </a:endParaRPr>
          </a:p>
        </p:txBody>
      </p:sp>
      <p:sp>
        <p:nvSpPr>
          <p:cNvPr id="15" name="Pfeil nach rechts 14"/>
          <p:cNvSpPr/>
          <p:nvPr/>
        </p:nvSpPr>
        <p:spPr bwMode="auto">
          <a:xfrm>
            <a:off x="6255390" y="5784608"/>
            <a:ext cx="360040" cy="216024"/>
          </a:xfrm>
          <a:prstGeom prst="rightArrow">
            <a:avLst/>
          </a:prstGeom>
          <a:solidFill>
            <a:srgbClr val="8F1936"/>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panose="020B0604020202020204" pitchFamily="34" charset="0"/>
            </a:endParaRPr>
          </a:p>
        </p:txBody>
      </p:sp>
      <p:sp>
        <p:nvSpPr>
          <p:cNvPr id="16" name="Textfeld 15"/>
          <p:cNvSpPr txBox="1"/>
          <p:nvPr/>
        </p:nvSpPr>
        <p:spPr>
          <a:xfrm>
            <a:off x="714408" y="5589240"/>
            <a:ext cx="2129400" cy="707886"/>
          </a:xfrm>
          <a:prstGeom prst="rect">
            <a:avLst/>
          </a:prstGeom>
          <a:noFill/>
        </p:spPr>
        <p:txBody>
          <a:bodyPr wrap="square" rtlCol="0">
            <a:spAutoFit/>
          </a:bodyPr>
          <a:lstStyle/>
          <a:p>
            <a:r>
              <a:rPr lang="de-DE" sz="2000" b="1" dirty="0" smtClean="0"/>
              <a:t>Basis </a:t>
            </a:r>
            <a:r>
              <a:rPr lang="de-DE" sz="2000" b="1" dirty="0"/>
              <a:t>für Arbeit </a:t>
            </a:r>
            <a:r>
              <a:rPr lang="de-DE" sz="2000" b="1" dirty="0" smtClean="0"/>
              <a:t>mit </a:t>
            </a:r>
            <a:r>
              <a:rPr lang="de-DE" sz="2000" b="1" dirty="0"/>
              <a:t>LEAP</a:t>
            </a:r>
          </a:p>
        </p:txBody>
      </p:sp>
      <p:sp>
        <p:nvSpPr>
          <p:cNvPr id="17" name="Textfeld 16"/>
          <p:cNvSpPr txBox="1"/>
          <p:nvPr/>
        </p:nvSpPr>
        <p:spPr>
          <a:xfrm>
            <a:off x="3604418" y="5584218"/>
            <a:ext cx="2343956" cy="707886"/>
          </a:xfrm>
          <a:prstGeom prst="rect">
            <a:avLst/>
          </a:prstGeom>
          <a:noFill/>
        </p:spPr>
        <p:txBody>
          <a:bodyPr wrap="square" rtlCol="0">
            <a:spAutoFit/>
          </a:bodyPr>
          <a:lstStyle/>
          <a:p>
            <a:r>
              <a:rPr lang="de-DE" sz="2000" b="1" dirty="0" smtClean="0"/>
              <a:t>Basis </a:t>
            </a:r>
            <a:r>
              <a:rPr lang="de-DE" sz="2000" b="1" dirty="0"/>
              <a:t>für </a:t>
            </a:r>
            <a:r>
              <a:rPr lang="de-DE" sz="2000" b="1" dirty="0" smtClean="0"/>
              <a:t>Zusammenarbeit</a:t>
            </a:r>
            <a:endParaRPr lang="de-DE" sz="2000" b="1" dirty="0"/>
          </a:p>
        </p:txBody>
      </p:sp>
      <p:sp>
        <p:nvSpPr>
          <p:cNvPr id="18" name="Textfeld 17"/>
          <p:cNvSpPr txBox="1"/>
          <p:nvPr/>
        </p:nvSpPr>
        <p:spPr>
          <a:xfrm>
            <a:off x="6660232" y="5584218"/>
            <a:ext cx="2232248" cy="707886"/>
          </a:xfrm>
          <a:prstGeom prst="rect">
            <a:avLst/>
          </a:prstGeom>
          <a:noFill/>
        </p:spPr>
        <p:txBody>
          <a:bodyPr wrap="square" rtlCol="0">
            <a:spAutoFit/>
          </a:bodyPr>
          <a:lstStyle/>
          <a:p>
            <a:r>
              <a:rPr lang="de-DE" sz="2000" b="1" dirty="0"/>
              <a:t>Basis für interne </a:t>
            </a:r>
            <a:r>
              <a:rPr lang="de-DE" sz="2000" b="1" dirty="0" smtClean="0"/>
              <a:t>Regelwerke</a:t>
            </a:r>
            <a:endParaRPr lang="de-DE" sz="2000" b="1" dirty="0"/>
          </a:p>
        </p:txBody>
      </p:sp>
    </p:spTree>
    <p:extLst>
      <p:ext uri="{BB962C8B-B14F-4D97-AF65-F5344CB8AC3E}">
        <p14:creationId xmlns:p14="http://schemas.microsoft.com/office/powerpoint/2010/main" val="1032059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38150"/>
            <a:ext cx="6552728" cy="925513"/>
          </a:xfrm>
        </p:spPr>
        <p:txBody>
          <a:bodyPr/>
          <a:lstStyle/>
          <a:p>
            <a:r>
              <a:rPr lang="de-DE" dirty="0" smtClean="0"/>
              <a:t>LAV-interne Regelwerke und Hilfen</a:t>
            </a:r>
            <a:endParaRPr lang="de-DE" dirty="0"/>
          </a:p>
        </p:txBody>
      </p:sp>
      <p:sp>
        <p:nvSpPr>
          <p:cNvPr id="5" name="Abgerundetes Rechteck 4"/>
          <p:cNvSpPr/>
          <p:nvPr/>
        </p:nvSpPr>
        <p:spPr bwMode="auto">
          <a:xfrm>
            <a:off x="1572816" y="3349008"/>
            <a:ext cx="1872208" cy="1008112"/>
          </a:xfrm>
          <a:prstGeom prst="roundRect">
            <a:avLst/>
          </a:prstGeom>
          <a:solidFill>
            <a:srgbClr val="D1254E"/>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800" b="1" i="0" u="none" strike="noStrike" cap="none" normalizeH="0" baseline="0" dirty="0" smtClean="0">
                <a:ln>
                  <a:noFill/>
                </a:ln>
                <a:solidFill>
                  <a:schemeClr val="bg1"/>
                </a:solidFill>
                <a:effectLst/>
                <a:latin typeface="Arial" panose="020B0604020202020204" pitchFamily="34" charset="0"/>
              </a:rPr>
              <a:t>Merkblatt</a:t>
            </a:r>
          </a:p>
        </p:txBody>
      </p:sp>
      <p:sp>
        <p:nvSpPr>
          <p:cNvPr id="6" name="Abgerundetes Rechteck 5"/>
          <p:cNvSpPr/>
          <p:nvPr/>
        </p:nvSpPr>
        <p:spPr bwMode="auto">
          <a:xfrm>
            <a:off x="2447764" y="2115183"/>
            <a:ext cx="3528392" cy="648072"/>
          </a:xfrm>
          <a:prstGeom prst="roundRect">
            <a:avLst/>
          </a:prstGeom>
          <a:solidFill>
            <a:srgbClr val="8F1936"/>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800" b="1" i="0" u="none" strike="noStrike" cap="none" normalizeH="0" baseline="0" dirty="0" smtClean="0">
                <a:ln>
                  <a:noFill/>
                </a:ln>
                <a:solidFill>
                  <a:schemeClr val="bg1"/>
                </a:solidFill>
                <a:effectLst/>
                <a:latin typeface="Arial" panose="020B0604020202020204" pitchFamily="34" charset="0"/>
              </a:rPr>
              <a:t>Geschäftsordnung</a:t>
            </a:r>
          </a:p>
        </p:txBody>
      </p:sp>
      <p:sp>
        <p:nvSpPr>
          <p:cNvPr id="7" name="Abgerundetes Rechteck 6"/>
          <p:cNvSpPr/>
          <p:nvPr/>
        </p:nvSpPr>
        <p:spPr bwMode="auto">
          <a:xfrm>
            <a:off x="3684476" y="3339860"/>
            <a:ext cx="1872208" cy="1013832"/>
          </a:xfrm>
          <a:prstGeom prst="roundRect">
            <a:avLst/>
          </a:prstGeom>
          <a:solidFill>
            <a:srgbClr val="D1254E"/>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800" b="1" i="0" u="none" strike="noStrike" cap="none" normalizeH="0" baseline="0" dirty="0" smtClean="0">
                <a:ln>
                  <a:noFill/>
                </a:ln>
                <a:solidFill>
                  <a:schemeClr val="bg1"/>
                </a:solidFill>
                <a:effectLst/>
                <a:latin typeface="Arial" panose="020B0604020202020204" pitchFamily="34" charset="0"/>
              </a:rPr>
              <a:t>Leitfaden</a:t>
            </a:r>
          </a:p>
        </p:txBody>
      </p:sp>
      <p:sp>
        <p:nvSpPr>
          <p:cNvPr id="8" name="Abgerundetes Rechteck 7"/>
          <p:cNvSpPr/>
          <p:nvPr/>
        </p:nvSpPr>
        <p:spPr bwMode="auto">
          <a:xfrm>
            <a:off x="5796136" y="3339860"/>
            <a:ext cx="2304256" cy="1013832"/>
          </a:xfrm>
          <a:prstGeom prst="roundRect">
            <a:avLst/>
          </a:prstGeom>
          <a:solidFill>
            <a:srgbClr val="D1254E"/>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800" b="1" i="0" u="none" strike="noStrike" cap="none" normalizeH="0" baseline="0" dirty="0" smtClean="0">
                <a:ln>
                  <a:noFill/>
                </a:ln>
                <a:solidFill>
                  <a:schemeClr val="bg1"/>
                </a:solidFill>
                <a:effectLst/>
                <a:latin typeface="Arial" panose="020B0604020202020204" pitchFamily="34" charset="0"/>
              </a:rPr>
              <a:t>Vorgangs-benennung</a:t>
            </a:r>
          </a:p>
        </p:txBody>
      </p:sp>
      <p:sp>
        <p:nvSpPr>
          <p:cNvPr id="9" name="Abgerundetes Rechteck 8"/>
          <p:cNvSpPr/>
          <p:nvPr/>
        </p:nvSpPr>
        <p:spPr bwMode="auto">
          <a:xfrm>
            <a:off x="1572816" y="4954312"/>
            <a:ext cx="1872208" cy="1008112"/>
          </a:xfrm>
          <a:prstGeom prst="roundRect">
            <a:avLst/>
          </a:prstGeom>
          <a:solidFill>
            <a:srgbClr val="E56D8A"/>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800" b="1" i="0" u="none" strike="noStrike" cap="none" normalizeH="0" baseline="0" dirty="0" smtClean="0">
                <a:ln>
                  <a:noFill/>
                </a:ln>
                <a:solidFill>
                  <a:schemeClr val="bg1"/>
                </a:solidFill>
                <a:effectLst/>
                <a:latin typeface="Arial" panose="020B0604020202020204" pitchFamily="34" charset="0"/>
              </a:rPr>
              <a:t>FAQ</a:t>
            </a:r>
          </a:p>
        </p:txBody>
      </p:sp>
      <p:sp>
        <p:nvSpPr>
          <p:cNvPr id="10" name="Abgerundetes Rechteck 9"/>
          <p:cNvSpPr/>
          <p:nvPr/>
        </p:nvSpPr>
        <p:spPr bwMode="auto">
          <a:xfrm>
            <a:off x="5796136" y="4948592"/>
            <a:ext cx="2304256" cy="1013832"/>
          </a:xfrm>
          <a:prstGeom prst="roundRect">
            <a:avLst/>
          </a:prstGeom>
          <a:solidFill>
            <a:srgbClr val="E56D8A"/>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800" b="1" i="0" u="none" strike="noStrike" cap="none" normalizeH="0" baseline="0" dirty="0" err="1" smtClean="0">
                <a:ln>
                  <a:noFill/>
                </a:ln>
                <a:solidFill>
                  <a:schemeClr val="bg1"/>
                </a:solidFill>
                <a:effectLst/>
                <a:latin typeface="Arial" panose="020B0604020202020204" pitchFamily="34" charset="0"/>
              </a:rPr>
              <a:t>Klickan</a:t>
            </a:r>
            <a:r>
              <a:rPr kumimoji="0" lang="de-DE" sz="2800" b="1" i="0" u="none" strike="noStrike" cap="none" normalizeH="0" baseline="0" dirty="0" smtClean="0">
                <a:ln>
                  <a:noFill/>
                </a:ln>
                <a:solidFill>
                  <a:schemeClr val="bg1"/>
                </a:solidFill>
                <a:effectLst/>
                <a:latin typeface="Arial" panose="020B0604020202020204" pitchFamily="34" charset="0"/>
              </a:rPr>
              <a:t>-leitungen</a:t>
            </a:r>
          </a:p>
        </p:txBody>
      </p:sp>
      <p:sp>
        <p:nvSpPr>
          <p:cNvPr id="11" name="Abgerundetes Rechteck 10"/>
          <p:cNvSpPr/>
          <p:nvPr/>
        </p:nvSpPr>
        <p:spPr bwMode="auto">
          <a:xfrm>
            <a:off x="3684476" y="4948592"/>
            <a:ext cx="1872208" cy="1013832"/>
          </a:xfrm>
          <a:prstGeom prst="roundRect">
            <a:avLst/>
          </a:prstGeom>
          <a:solidFill>
            <a:srgbClr val="E56D8A"/>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800" b="1" i="0" u="none" strike="noStrike" cap="none" normalizeH="0" baseline="0" dirty="0" smtClean="0">
                <a:ln>
                  <a:noFill/>
                </a:ln>
                <a:solidFill>
                  <a:schemeClr val="bg1"/>
                </a:solidFill>
                <a:effectLst/>
                <a:latin typeface="Arial" panose="020B0604020202020204" pitchFamily="34" charset="0"/>
              </a:rPr>
              <a:t>Glossar</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318" y="3242404"/>
            <a:ext cx="1257912" cy="1257912"/>
          </a:xfrm>
          <a:prstGeom prst="rect">
            <a:avLst/>
          </a:prstGeom>
        </p:spPr>
      </p:pic>
      <p:pic>
        <p:nvPicPr>
          <p:cNvPr id="4" name="Grafik 3"/>
          <p:cNvPicPr>
            <a:picLocks noChangeAspect="1"/>
          </p:cNvPicPr>
          <p:nvPr/>
        </p:nvPicPr>
        <p:blipFill>
          <a:blip r:embed="rId3"/>
          <a:stretch>
            <a:fillRect/>
          </a:stretch>
        </p:blipFill>
        <p:spPr>
          <a:xfrm>
            <a:off x="144066" y="1783993"/>
            <a:ext cx="1428750" cy="1428750"/>
          </a:xfrm>
          <a:prstGeom prst="rect">
            <a:avLst/>
          </a:prstGeom>
        </p:spPr>
      </p:pic>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705" y="4948592"/>
            <a:ext cx="999139" cy="999139"/>
          </a:xfrm>
          <a:prstGeom prst="rect">
            <a:avLst/>
          </a:prstGeom>
        </p:spPr>
      </p:pic>
    </p:spTree>
    <p:extLst>
      <p:ext uri="{BB962C8B-B14F-4D97-AF65-F5344CB8AC3E}">
        <p14:creationId xmlns:p14="http://schemas.microsoft.com/office/powerpoint/2010/main" val="185155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Merkblatt</a:t>
            </a:r>
            <a:endParaRPr lang="de-DE" dirty="0"/>
          </a:p>
        </p:txBody>
      </p:sp>
      <p:sp>
        <p:nvSpPr>
          <p:cNvPr id="4" name="Inhaltsplatzhalter 3"/>
          <p:cNvSpPr>
            <a:spLocks noGrp="1"/>
          </p:cNvSpPr>
          <p:nvPr>
            <p:ph sz="half" idx="2"/>
          </p:nvPr>
        </p:nvSpPr>
        <p:spPr>
          <a:xfrm>
            <a:off x="1259632" y="3221337"/>
            <a:ext cx="6192688" cy="2759199"/>
          </a:xfrm>
        </p:spPr>
        <p:txBody>
          <a:bodyPr/>
          <a:lstStyle/>
          <a:p>
            <a:pPr marL="0" indent="0">
              <a:spcAft>
                <a:spcPts val="600"/>
              </a:spcAft>
            </a:pPr>
            <a:r>
              <a:rPr lang="de-DE" sz="1800" b="1" dirty="0" smtClean="0"/>
              <a:t>Beispiele:</a:t>
            </a:r>
          </a:p>
          <a:p>
            <a:pPr marL="457200" indent="-457200">
              <a:buFont typeface="Wingdings" panose="05000000000000000000" pitchFamily="2" charset="2"/>
              <a:buChar char="§"/>
            </a:pPr>
            <a:r>
              <a:rPr lang="de-DE" sz="1800" dirty="0" smtClean="0"/>
              <a:t>Keine Nutzung von Registerblättern und Aktennotizen</a:t>
            </a:r>
          </a:p>
          <a:p>
            <a:pPr marL="457200" indent="-457200">
              <a:buFont typeface="Wingdings" panose="05000000000000000000" pitchFamily="2" charset="2"/>
              <a:buChar char="§"/>
            </a:pPr>
            <a:r>
              <a:rPr lang="de-DE" sz="1800" dirty="0" smtClean="0"/>
              <a:t>Frühes </a:t>
            </a:r>
            <a:r>
              <a:rPr lang="de-DE" sz="1800" dirty="0" err="1" smtClean="0"/>
              <a:t>Verakten</a:t>
            </a:r>
            <a:r>
              <a:rPr lang="de-DE" sz="1800" dirty="0" smtClean="0"/>
              <a:t> von Dokumenten, E-Mails etc.</a:t>
            </a:r>
          </a:p>
          <a:p>
            <a:pPr marL="457200" indent="-457200">
              <a:buFont typeface="Wingdings" panose="05000000000000000000" pitchFamily="2" charset="2"/>
              <a:buChar char="§"/>
            </a:pPr>
            <a:r>
              <a:rPr lang="de-DE" sz="1800" dirty="0" smtClean="0"/>
              <a:t>Ein Schriftstück pro Dokument</a:t>
            </a:r>
          </a:p>
          <a:p>
            <a:pPr marL="457200" indent="-457200">
              <a:buFont typeface="Wingdings" panose="05000000000000000000" pitchFamily="2" charset="2"/>
              <a:buChar char="§"/>
            </a:pPr>
            <a:r>
              <a:rPr lang="de-DE" sz="1800" dirty="0" smtClean="0"/>
              <a:t>Definition von Eingangs- und Ausgangsdokument</a:t>
            </a:r>
          </a:p>
          <a:p>
            <a:pPr marL="457200" indent="-457200">
              <a:buFont typeface="Wingdings" panose="05000000000000000000" pitchFamily="2" charset="2"/>
              <a:buChar char="§"/>
            </a:pPr>
            <a:r>
              <a:rPr lang="de-DE" sz="1800" dirty="0" smtClean="0"/>
              <a:t>Verlagerung der Zusammenarbeit in die E-Akte</a:t>
            </a:r>
          </a:p>
          <a:p>
            <a:pPr marL="457200" indent="-457200">
              <a:buFont typeface="Arial" panose="020B0604020202020204" pitchFamily="34" charset="0"/>
              <a:buChar char="•"/>
            </a:pPr>
            <a:endParaRPr lang="de-DE" sz="1800" dirty="0"/>
          </a:p>
        </p:txBody>
      </p:sp>
      <p:sp>
        <p:nvSpPr>
          <p:cNvPr id="5" name="Abgerundetes Rechteck 4"/>
          <p:cNvSpPr/>
          <p:nvPr/>
        </p:nvSpPr>
        <p:spPr bwMode="auto">
          <a:xfrm>
            <a:off x="1403648" y="1843304"/>
            <a:ext cx="5904656" cy="864096"/>
          </a:xfrm>
          <a:prstGeom prst="roundRect">
            <a:avLst/>
          </a:prstGeom>
          <a:solidFill>
            <a:srgbClr val="D1254E"/>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000" dirty="0" smtClean="0">
                <a:solidFill>
                  <a:schemeClr val="bg1"/>
                </a:solidFill>
                <a:sym typeface="Wingdings" panose="05000000000000000000" pitchFamily="2" charset="2"/>
              </a:rPr>
              <a:t> </a:t>
            </a:r>
            <a:r>
              <a:rPr kumimoji="0" lang="de-DE" sz="2000" b="0" i="0" u="none" strike="noStrike" cap="none" normalizeH="0" baseline="0" dirty="0" smtClean="0">
                <a:ln>
                  <a:noFill/>
                </a:ln>
                <a:solidFill>
                  <a:schemeClr val="bg1"/>
                </a:solidFill>
                <a:effectLst/>
                <a:latin typeface="Arial" panose="020B0604020202020204" pitchFamily="34" charset="0"/>
              </a:rPr>
              <a:t>Übersichtliche Zusammenfassung der wichtigsten Regeln</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97" y="1668373"/>
            <a:ext cx="1213959" cy="1213959"/>
          </a:xfrm>
          <a:prstGeom prst="rect">
            <a:avLst/>
          </a:prstGeom>
        </p:spPr>
      </p:pic>
    </p:spTree>
    <p:extLst>
      <p:ext uri="{BB962C8B-B14F-4D97-AF65-F5344CB8AC3E}">
        <p14:creationId xmlns:p14="http://schemas.microsoft.com/office/powerpoint/2010/main" val="107361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Leitfaden</a:t>
            </a:r>
            <a:endParaRPr lang="de-DE" dirty="0"/>
          </a:p>
        </p:txBody>
      </p:sp>
      <p:sp>
        <p:nvSpPr>
          <p:cNvPr id="4" name="Inhaltsplatzhalter 3"/>
          <p:cNvSpPr>
            <a:spLocks noGrp="1"/>
          </p:cNvSpPr>
          <p:nvPr>
            <p:ph sz="half" idx="2"/>
          </p:nvPr>
        </p:nvSpPr>
        <p:spPr>
          <a:xfrm>
            <a:off x="1259632" y="3276072"/>
            <a:ext cx="6912768" cy="3096344"/>
          </a:xfrm>
        </p:spPr>
        <p:txBody>
          <a:bodyPr/>
          <a:lstStyle/>
          <a:p>
            <a:pPr marL="0" indent="0">
              <a:spcAft>
                <a:spcPts val="600"/>
              </a:spcAft>
            </a:pPr>
            <a:r>
              <a:rPr lang="de-DE" sz="1800" b="1" dirty="0" smtClean="0"/>
              <a:t>Fragen:</a:t>
            </a:r>
          </a:p>
          <a:p>
            <a:pPr marL="457200" indent="-457200">
              <a:buFont typeface="Wingdings" panose="05000000000000000000" pitchFamily="2" charset="2"/>
              <a:buChar char="§"/>
            </a:pPr>
            <a:r>
              <a:rPr lang="de-DE" sz="1800" dirty="0" smtClean="0"/>
              <a:t>Wie behalte ich die Übersicht auf meinem Schreibtisch?</a:t>
            </a:r>
          </a:p>
          <a:p>
            <a:pPr marL="457200" indent="-457200">
              <a:buFont typeface="Wingdings" panose="05000000000000000000" pitchFamily="2" charset="2"/>
              <a:buChar char="§"/>
            </a:pPr>
            <a:r>
              <a:rPr lang="de-DE" sz="1800" dirty="0" smtClean="0"/>
              <a:t>Wie finde ich Objekte schnell wieder?</a:t>
            </a:r>
          </a:p>
          <a:p>
            <a:pPr marL="457200" indent="-457200">
              <a:buFont typeface="Wingdings" panose="05000000000000000000" pitchFamily="2" charset="2"/>
              <a:buChar char="§"/>
            </a:pPr>
            <a:r>
              <a:rPr lang="de-DE" sz="1800" dirty="0" smtClean="0"/>
              <a:t>Wie finde ich mich in sehr vollen Akten/Vorgängen zurecht?</a:t>
            </a:r>
          </a:p>
          <a:p>
            <a:pPr marL="457200" indent="-457200">
              <a:buFont typeface="Wingdings" panose="05000000000000000000" pitchFamily="2" charset="2"/>
              <a:buChar char="§"/>
            </a:pPr>
            <a:r>
              <a:rPr lang="de-DE" sz="1800" dirty="0" smtClean="0"/>
              <a:t>Welche Verfügung nutze ich wann?</a:t>
            </a:r>
          </a:p>
          <a:p>
            <a:pPr marL="457200" indent="-457200">
              <a:buFont typeface="Wingdings" panose="05000000000000000000" pitchFamily="2" charset="2"/>
              <a:buChar char="§"/>
            </a:pPr>
            <a:r>
              <a:rPr lang="de-DE" sz="1800" dirty="0" smtClean="0"/>
              <a:t>Wie kann ich den Laufweg eines Dokuments ändern?</a:t>
            </a:r>
          </a:p>
          <a:p>
            <a:pPr marL="457200" indent="-457200">
              <a:buFont typeface="Wingdings" panose="05000000000000000000" pitchFamily="2" charset="2"/>
              <a:buChar char="§"/>
            </a:pPr>
            <a:r>
              <a:rPr lang="de-DE" sz="1800" dirty="0" smtClean="0"/>
              <a:t>Was ist zu tun, wenn ich eine Mail dezentral erhalte, für die ich nicht zuständig bin oder die das Anlegen eines neuen Vorgangs erfordert?</a:t>
            </a:r>
          </a:p>
          <a:p>
            <a:pPr marL="457200" indent="-457200">
              <a:buFont typeface="Arial" panose="020B0604020202020204" pitchFamily="34" charset="0"/>
              <a:buChar char="•"/>
            </a:pPr>
            <a:endParaRPr lang="de-DE" sz="1800" dirty="0"/>
          </a:p>
        </p:txBody>
      </p:sp>
      <p:sp>
        <p:nvSpPr>
          <p:cNvPr id="5" name="Abgerundetes Rechteck 4"/>
          <p:cNvSpPr/>
          <p:nvPr/>
        </p:nvSpPr>
        <p:spPr bwMode="auto">
          <a:xfrm>
            <a:off x="1475656" y="1748259"/>
            <a:ext cx="6480720" cy="1296144"/>
          </a:xfrm>
          <a:prstGeom prst="roundRect">
            <a:avLst/>
          </a:prstGeom>
          <a:solidFill>
            <a:srgbClr val="D1254E"/>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000" dirty="0" smtClean="0">
                <a:solidFill>
                  <a:schemeClr val="bg1"/>
                </a:solidFill>
                <a:sym typeface="Wingdings" panose="05000000000000000000" pitchFamily="2" charset="2"/>
              </a:rPr>
              <a:t> Durch Screenshots ergänzte detaillierte Anleitung zur Zusammenarbeit in der </a:t>
            </a:r>
            <a:r>
              <a:rPr lang="de-DE" sz="2000" dirty="0" err="1" smtClean="0">
                <a:solidFill>
                  <a:schemeClr val="bg1"/>
                </a:solidFill>
                <a:sym typeface="Wingdings" panose="05000000000000000000" pitchFamily="2" charset="2"/>
              </a:rPr>
              <a:t>eGov</a:t>
            </a:r>
            <a:r>
              <a:rPr lang="de-DE" sz="2000" dirty="0" smtClean="0">
                <a:solidFill>
                  <a:schemeClr val="bg1"/>
                </a:solidFill>
                <a:sym typeface="Wingdings" panose="05000000000000000000" pitchFamily="2" charset="2"/>
              </a:rPr>
              <a:t>-Suite, wie der Geschäftsgang laut Geschäftsordnung umzusetzen ist</a:t>
            </a:r>
            <a:endParaRPr kumimoji="0" lang="de-DE" sz="2000" b="0" i="0" u="none" strike="noStrike" cap="none" normalizeH="0" baseline="0" dirty="0" smtClean="0">
              <a:ln>
                <a:noFill/>
              </a:ln>
              <a:solidFill>
                <a:schemeClr val="bg1"/>
              </a:solidFill>
              <a:effectLst/>
              <a:latin typeface="Arial" panose="020B0604020202020204" pitchFamily="34" charset="0"/>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97" y="1668373"/>
            <a:ext cx="1213959" cy="1213959"/>
          </a:xfrm>
          <a:prstGeom prst="rect">
            <a:avLst/>
          </a:prstGeom>
        </p:spPr>
      </p:pic>
    </p:spTree>
    <p:extLst>
      <p:ext uri="{BB962C8B-B14F-4D97-AF65-F5344CB8AC3E}">
        <p14:creationId xmlns:p14="http://schemas.microsoft.com/office/powerpoint/2010/main" val="354531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Vorgangsbenennung</a:t>
            </a:r>
            <a:endParaRPr lang="de-DE" dirty="0"/>
          </a:p>
        </p:txBody>
      </p:sp>
      <p:sp>
        <p:nvSpPr>
          <p:cNvPr id="4" name="Inhaltsplatzhalter 3"/>
          <p:cNvSpPr>
            <a:spLocks noGrp="1"/>
          </p:cNvSpPr>
          <p:nvPr>
            <p:ph sz="half" idx="2"/>
          </p:nvPr>
        </p:nvSpPr>
        <p:spPr>
          <a:xfrm>
            <a:off x="896132" y="3084928"/>
            <a:ext cx="7348276" cy="1280176"/>
          </a:xfrm>
        </p:spPr>
        <p:txBody>
          <a:bodyPr/>
          <a:lstStyle/>
          <a:p>
            <a:pPr marL="0" indent="0">
              <a:spcAft>
                <a:spcPts val="600"/>
              </a:spcAft>
            </a:pPr>
            <a:r>
              <a:rPr lang="de-DE" sz="1800" b="1" dirty="0" smtClean="0"/>
              <a:t>Beispiele aus den Nutzeranfragen und der Behördenbetreuung:</a:t>
            </a:r>
          </a:p>
          <a:p>
            <a:pPr marL="285750" indent="-285750">
              <a:spcAft>
                <a:spcPts val="600"/>
              </a:spcAft>
              <a:buFont typeface="Wingdings" panose="05000000000000000000" pitchFamily="2" charset="2"/>
              <a:buChar char="§"/>
            </a:pPr>
            <a:r>
              <a:rPr lang="de-DE" sz="1800" dirty="0" smtClean="0"/>
              <a:t>Name, Vorname: Projektthema – Reproauftrag/Einsichtnahme</a:t>
            </a:r>
          </a:p>
          <a:p>
            <a:pPr marL="285750" indent="-285750">
              <a:spcAft>
                <a:spcPts val="600"/>
              </a:spcAft>
              <a:buFont typeface="Wingdings" panose="05000000000000000000" pitchFamily="2" charset="2"/>
              <a:buChar char="§"/>
            </a:pPr>
            <a:r>
              <a:rPr lang="de-DE" sz="1800" dirty="0" smtClean="0"/>
              <a:t>Behördenname: Aussonderung von Personalakten, 2023</a:t>
            </a:r>
          </a:p>
          <a:p>
            <a:pPr marL="0" indent="0">
              <a:spcAft>
                <a:spcPts val="600"/>
              </a:spcAft>
            </a:pPr>
            <a:endParaRPr lang="de-DE" sz="1800" b="1" dirty="0"/>
          </a:p>
        </p:txBody>
      </p:sp>
      <p:sp>
        <p:nvSpPr>
          <p:cNvPr id="5" name="Abgerundetes Rechteck 4"/>
          <p:cNvSpPr/>
          <p:nvPr/>
        </p:nvSpPr>
        <p:spPr bwMode="auto">
          <a:xfrm>
            <a:off x="1475656" y="1870969"/>
            <a:ext cx="5832648" cy="808766"/>
          </a:xfrm>
          <a:prstGeom prst="roundRect">
            <a:avLst/>
          </a:prstGeom>
          <a:solidFill>
            <a:srgbClr val="D1254E"/>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000" dirty="0" smtClean="0">
                <a:solidFill>
                  <a:schemeClr val="bg1"/>
                </a:solidFill>
                <a:sym typeface="Wingdings" panose="05000000000000000000" pitchFamily="2" charset="2"/>
              </a:rPr>
              <a:t> Einheitliche Benennung von Vorgängen und Dokumenten</a:t>
            </a:r>
            <a:endParaRPr kumimoji="0" lang="de-DE" sz="2000" b="0" i="0" u="none" strike="noStrike" cap="none" normalizeH="0" baseline="0" dirty="0" smtClean="0">
              <a:ln>
                <a:noFill/>
              </a:ln>
              <a:solidFill>
                <a:schemeClr val="bg1"/>
              </a:solidFill>
              <a:effectLst/>
              <a:latin typeface="Arial" panose="020B0604020202020204"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97" y="1668373"/>
            <a:ext cx="1213959" cy="1213959"/>
          </a:xfrm>
          <a:prstGeom prst="rect">
            <a:avLst/>
          </a:prstGeom>
        </p:spPr>
      </p:pic>
      <p:sp>
        <p:nvSpPr>
          <p:cNvPr id="8" name="Textfeld 7"/>
          <p:cNvSpPr txBox="1"/>
          <p:nvPr/>
        </p:nvSpPr>
        <p:spPr>
          <a:xfrm>
            <a:off x="896132" y="4584828"/>
            <a:ext cx="7204260" cy="1443472"/>
          </a:xfrm>
          <a:prstGeom prst="rect">
            <a:avLst/>
          </a:prstGeom>
          <a:noFill/>
        </p:spPr>
        <p:txBody>
          <a:bodyPr wrap="square" rtlCol="0">
            <a:spAutoFit/>
          </a:bodyPr>
          <a:lstStyle/>
          <a:p>
            <a:pPr lvl="0">
              <a:spcBef>
                <a:spcPct val="20000"/>
              </a:spcBef>
              <a:spcAft>
                <a:spcPts val="600"/>
              </a:spcAft>
            </a:pPr>
            <a:r>
              <a:rPr lang="de-DE" sz="1800" b="1" dirty="0">
                <a:solidFill>
                  <a:srgbClr val="000000"/>
                </a:solidFill>
                <a:latin typeface="Arial"/>
              </a:rPr>
              <a:t>Vorteile:</a:t>
            </a:r>
          </a:p>
          <a:p>
            <a:pPr marL="285750" lvl="0" indent="-285750">
              <a:spcBef>
                <a:spcPct val="20000"/>
              </a:spcBef>
              <a:buFont typeface="Wingdings" panose="05000000000000000000" pitchFamily="2" charset="2"/>
              <a:buChar char="§"/>
            </a:pPr>
            <a:r>
              <a:rPr lang="de-DE" sz="1800" dirty="0">
                <a:solidFill>
                  <a:srgbClr val="000000"/>
                </a:solidFill>
                <a:latin typeface="Arial"/>
              </a:rPr>
              <a:t>Effiziente Nutzung der Filter- und Sortierfunktion </a:t>
            </a:r>
          </a:p>
          <a:p>
            <a:pPr marL="285750" lvl="0" indent="-285750">
              <a:spcBef>
                <a:spcPct val="20000"/>
              </a:spcBef>
              <a:buFont typeface="Wingdings" panose="05000000000000000000" pitchFamily="2" charset="2"/>
              <a:buChar char="§"/>
            </a:pPr>
            <a:r>
              <a:rPr lang="de-DE" sz="1800" dirty="0">
                <a:solidFill>
                  <a:srgbClr val="000000"/>
                </a:solidFill>
                <a:latin typeface="Arial"/>
              </a:rPr>
              <a:t>Aussagekräftige Titel dienen Authentizität und Nachvollziehbarkeit</a:t>
            </a:r>
          </a:p>
          <a:p>
            <a:pPr marL="285750" lvl="0" indent="-285750">
              <a:spcBef>
                <a:spcPct val="20000"/>
              </a:spcBef>
              <a:buFont typeface="Wingdings" panose="05000000000000000000" pitchFamily="2" charset="2"/>
              <a:buChar char="§"/>
            </a:pPr>
            <a:r>
              <a:rPr lang="de-DE" sz="1800" dirty="0">
                <a:solidFill>
                  <a:srgbClr val="000000"/>
                </a:solidFill>
                <a:latin typeface="Arial"/>
              </a:rPr>
              <a:t>Jeder Kollege findet sich schnell darin </a:t>
            </a:r>
            <a:r>
              <a:rPr lang="de-DE" sz="1800" dirty="0" smtClean="0">
                <a:solidFill>
                  <a:srgbClr val="000000"/>
                </a:solidFill>
                <a:latin typeface="Arial"/>
              </a:rPr>
              <a:t>zurecht</a:t>
            </a:r>
            <a:endParaRPr lang="de-DE" dirty="0"/>
          </a:p>
        </p:txBody>
      </p:sp>
    </p:spTree>
    <p:extLst>
      <p:ext uri="{BB962C8B-B14F-4D97-AF65-F5344CB8AC3E}">
        <p14:creationId xmlns:p14="http://schemas.microsoft.com/office/powerpoint/2010/main" val="306321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Im Regel-Dschungel: Zur Einhaltung und Kommunikation </a:t>
            </a:r>
            <a:endParaRPr lang="de-DE" dirty="0"/>
          </a:p>
        </p:txBody>
      </p:sp>
      <p:sp>
        <p:nvSpPr>
          <p:cNvPr id="3" name="Inhaltsplatzhalter 2"/>
          <p:cNvSpPr>
            <a:spLocks noGrp="1"/>
          </p:cNvSpPr>
          <p:nvPr>
            <p:ph sz="half" idx="1"/>
          </p:nvPr>
        </p:nvSpPr>
        <p:spPr>
          <a:xfrm>
            <a:off x="1275902" y="1916832"/>
            <a:ext cx="2518048" cy="511696"/>
          </a:xfrm>
        </p:spPr>
        <p:txBody>
          <a:bodyPr/>
          <a:lstStyle/>
          <a:p>
            <a:r>
              <a:rPr lang="de-DE" sz="2400" b="1" dirty="0" smtClean="0"/>
              <a:t>E-Akte-Beirat</a:t>
            </a:r>
            <a:endParaRPr lang="de-DE" sz="2400" b="1" dirty="0"/>
          </a:p>
        </p:txBody>
      </p:sp>
      <p:sp>
        <p:nvSpPr>
          <p:cNvPr id="4" name="Inhaltsplatzhalter 3"/>
          <p:cNvSpPr>
            <a:spLocks noGrp="1"/>
          </p:cNvSpPr>
          <p:nvPr>
            <p:ph sz="half" idx="2"/>
          </p:nvPr>
        </p:nvSpPr>
        <p:spPr>
          <a:xfrm>
            <a:off x="5298901" y="1916832"/>
            <a:ext cx="2448272" cy="511696"/>
          </a:xfrm>
        </p:spPr>
        <p:txBody>
          <a:bodyPr/>
          <a:lstStyle/>
          <a:p>
            <a:r>
              <a:rPr lang="de-DE" sz="2400" b="1" dirty="0" smtClean="0"/>
              <a:t>Intranet / Wiki</a:t>
            </a:r>
            <a:endParaRPr lang="de-DE" sz="2400" b="1" dirty="0"/>
          </a:p>
        </p:txBody>
      </p:sp>
      <p:sp>
        <p:nvSpPr>
          <p:cNvPr id="5" name="Abgerundetes Rechteck 4"/>
          <p:cNvSpPr/>
          <p:nvPr/>
        </p:nvSpPr>
        <p:spPr bwMode="auto">
          <a:xfrm>
            <a:off x="899592" y="2567528"/>
            <a:ext cx="3270669" cy="3796663"/>
          </a:xfrm>
          <a:prstGeom prst="roundRect">
            <a:avLst/>
          </a:prstGeom>
          <a:solidFill>
            <a:srgbClr val="EFA3B5"/>
          </a:solidFill>
          <a:ln>
            <a:noFill/>
          </a:ln>
          <a:effectLst/>
          <a:ex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de-DE" sz="2000" b="0" i="0" u="none" strike="noStrike" cap="none" normalizeH="0" baseline="0" dirty="0" smtClean="0">
                <a:ln>
                  <a:noFill/>
                </a:ln>
                <a:solidFill>
                  <a:schemeClr val="tx1"/>
                </a:solidFill>
                <a:effectLst/>
              </a:rPr>
              <a:t>Steuerungsgremium</a:t>
            </a:r>
            <a:r>
              <a:rPr kumimoji="0" lang="de-DE" sz="2000" b="0" i="0" u="none" strike="noStrike" cap="none" normalizeH="0" dirty="0" smtClean="0">
                <a:ln>
                  <a:noFill/>
                </a:ln>
                <a:solidFill>
                  <a:schemeClr val="tx1"/>
                </a:solidFill>
                <a:effectLst/>
              </a:rPr>
              <a:t> für alle E-Akte-Fragen</a:t>
            </a:r>
            <a:endParaRPr kumimoji="0" lang="de-DE" sz="2000" b="0" i="0" u="none" strike="noStrike" cap="none" normalizeH="0" baseline="0" dirty="0" smtClean="0">
              <a:ln>
                <a:noFill/>
              </a:ln>
              <a:solidFill>
                <a:schemeClr val="tx1"/>
              </a:solidFill>
              <a:effectLst/>
            </a:endParaRP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lang="de-DE" sz="2000" dirty="0" smtClean="0"/>
              <a:t>U.a. Genehmigungen für neue Akten, Vorlagen etc.</a:t>
            </a: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de-DE" sz="2000" b="0" i="0" u="none" strike="noStrike" cap="none" normalizeH="0" baseline="0" dirty="0" smtClean="0">
                <a:ln>
                  <a:noFill/>
                </a:ln>
                <a:solidFill>
                  <a:schemeClr val="tx1"/>
                </a:solidFill>
                <a:effectLst/>
              </a:rPr>
              <a:t>Regelungs- und Schulungsbedarf im Blick behalten</a:t>
            </a:r>
          </a:p>
          <a:p>
            <a:pPr marR="0" algn="l" defTabSz="914400" rtl="0" eaLnBrk="1" fontAlgn="base" latinLnBrk="0" hangingPunct="1">
              <a:lnSpc>
                <a:spcPct val="100000"/>
              </a:lnSpc>
              <a:spcBef>
                <a:spcPct val="0"/>
              </a:spcBef>
              <a:spcAft>
                <a:spcPct val="0"/>
              </a:spcAft>
              <a:buClrTx/>
              <a:buSzTx/>
              <a:tabLst/>
            </a:pPr>
            <a:r>
              <a:rPr lang="de-DE" sz="2000" dirty="0" smtClean="0">
                <a:sym typeface="Wingdings" panose="05000000000000000000" pitchFamily="2" charset="2"/>
              </a:rPr>
              <a:t> Ziel: Einheitliche Schriftgutverwaltung</a:t>
            </a:r>
            <a:endParaRPr kumimoji="0" lang="de-DE" sz="2000" b="0" i="0" u="none" strike="noStrike" cap="none" normalizeH="0" baseline="0" dirty="0" smtClean="0">
              <a:ln>
                <a:noFill/>
              </a:ln>
              <a:solidFill>
                <a:schemeClr val="tx1"/>
              </a:solidFill>
              <a:effectLst/>
            </a:endParaRPr>
          </a:p>
        </p:txBody>
      </p:sp>
      <p:sp>
        <p:nvSpPr>
          <p:cNvPr id="6" name="Abgerundetes Rechteck 5"/>
          <p:cNvSpPr/>
          <p:nvPr/>
        </p:nvSpPr>
        <p:spPr bwMode="auto">
          <a:xfrm>
            <a:off x="4887703" y="2567528"/>
            <a:ext cx="3270669" cy="3816423"/>
          </a:xfrm>
          <a:prstGeom prst="roundRect">
            <a:avLst/>
          </a:prstGeom>
          <a:solidFill>
            <a:srgbClr val="EFA3B5"/>
          </a:solidFill>
          <a:ln>
            <a:noFill/>
          </a:ln>
          <a:effectLst/>
          <a:ex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de-DE" sz="2000" b="0" i="0" u="none" strike="noStrike" cap="none" normalizeH="0" baseline="0" dirty="0" smtClean="0">
                <a:ln>
                  <a:noFill/>
                </a:ln>
                <a:solidFill>
                  <a:schemeClr val="tx1"/>
                </a:solidFill>
                <a:effectLst/>
              </a:rPr>
              <a:t>Bereitstellung von Informationen, Regeln</a:t>
            </a:r>
            <a:r>
              <a:rPr lang="de-DE" sz="2000" dirty="0" smtClean="0"/>
              <a:t> und Hilfestellungen für Mitarbeiter</a:t>
            </a: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lang="de-DE" sz="2000" dirty="0" smtClean="0"/>
              <a:t>Mitteilungen von Beschlüssen des Beirats</a:t>
            </a:r>
          </a:p>
          <a:p>
            <a:pPr marR="0" algn="l" defTabSz="914400" rtl="0" eaLnBrk="1" fontAlgn="base" latinLnBrk="0" hangingPunct="1">
              <a:lnSpc>
                <a:spcPct val="100000"/>
              </a:lnSpc>
              <a:spcBef>
                <a:spcPct val="0"/>
              </a:spcBef>
              <a:spcAft>
                <a:spcPct val="0"/>
              </a:spcAft>
              <a:buClrTx/>
              <a:buSzTx/>
              <a:tabLst/>
            </a:pPr>
            <a:r>
              <a:rPr lang="de-DE" sz="2000" dirty="0" smtClean="0">
                <a:sym typeface="Wingdings" panose="05000000000000000000" pitchFamily="2" charset="2"/>
              </a:rPr>
              <a:t> Ziel: Sicherheit im Umgang mit E-Akte erhöhen</a:t>
            </a:r>
            <a:endParaRPr kumimoji="0" lang="de-DE"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44515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animBg="1"/>
      <p:bldP spid="6" grpId="0" animBg="1"/>
    </p:bldLst>
  </p:timing>
</p:sld>
</file>

<file path=ppt/theme/theme1.xml><?xml version="1.0" encoding="utf-8"?>
<a:theme xmlns:a="http://schemas.openxmlformats.org/drawingml/2006/main" name="Office">
  <a:themeElements>
    <a:clrScheme name="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catsources="">
  <f:record>
    <f:field ref="doc_FSCFOLIO_1_1001_FieldDocumentNumber" text=""/>
    <f:field ref="doc_FSCFOLIO_1_1001_FieldSubject" text="" edit="true"/>
    <f:field ref="FSCFOLIO_1_1001_SignaturesFldCtx_FSCFOLIO_1_1001_FieldLastSignature" text=""/>
    <f:field ref="FSCFOLIO_1_1001_SignaturesFldCtx_FSCFOLIO_1_1001_FieldLastSignatureBy" text=""/>
    <f:field ref="FSCFOLIO_1_1001_SignaturesFldCtx_FSCFOLIO_1_1001_FieldLastSignatureAt" date="" text=""/>
    <f:field ref="FSCFOLIO_1_1001_SignaturesFldCtx_FSCFOLIO_1_1001_FieldLastSignatureRemark" text=""/>
    <f:field ref="FSCFOLIO_1_1001_FieldCurrentUser" text="Dr. Sabine Schneider"/>
    <f:field ref="FSCFOLIO_1_1001_FieldCurrentDate" text="24.06.2024 07:15"/>
    <f:field ref="CCAPRECONFIG_15_1001_Objektname" text="Präsentation Behördentag: Regeln gegen Wildwuchs" edit="true"/>
    <f:field ref="DEPRECONFIG_15_1001_Objektname" text="Präsentation Behördentag: Regeln gegen Wildwuchs" edit="true"/>
    <f:field ref="RLPCFG_15_1700_Aktenbetreff" text="" edit="true"/>
    <f:field ref="RLPCFG_15_1700_SchlagwortederAkte" text="" edit="true"/>
    <f:field ref="RLPCFG_15_1700_FreitextAkte1" text="" edit="true"/>
    <f:field ref="RLPCFG_15_1700_FreitextAkte2" text="" edit="true"/>
    <f:field ref="RLPCFG_15_1700_FreitextAkte3" text="" edit="true"/>
    <f:field ref="RLPCFG_15_1700_Vorgangsbetreff" text="" edit="true"/>
    <f:field ref="RLPCFG_15_1700_BemerkungVorgang" text="" edit="true"/>
    <f:field ref="RLPCFG_15_1700_SchlagworteVorgang" text="" edit="true"/>
    <f:field ref="RLPCFG_15_1700_FreitextVorgang1" text="" edit="true"/>
    <f:field ref="RLPCFG_15_1700_FreitextVorgang2" text="" edit="true"/>
    <f:field ref="RLPCFG_15_1700_FreitextVorgang3" text="" edit="true"/>
    <f:field ref="RLPCFG_15_1700_BetreffDokument" text="" edit="true"/>
    <f:field ref="RLPCFG_15_1700_FreitextAusgang1" text="" edit="true"/>
    <f:field ref="RLPCFG_15_1700_FreitextAusgang2" text="" edit="true"/>
    <f:field ref="RLPCFG_15_1700_FreitextAusgang3" text="" edit="true"/>
    <f:field ref="RLPCFG_15_1700_SchlagworteAusgang" text="" edit="true"/>
    <f:field ref="RLPCFG_15_1700_AdressatenAusgang" text="" multiline="true"/>
    <f:field ref="objname" text="Präsentation Behördentag: Regeln gegen Wildwuchs" edit="true"/>
    <f:field ref="objsubject" text="" edit="true"/>
    <f:field ref="objcreatedby" text="Schneider, Dr. Sabine"/>
    <f:field ref="objcreatedat" date="2024-06-13T10:20:05" text="13.06.2024 10:20:05"/>
    <f:field ref="objchangedby" text="Schneider, Dr. Sabine"/>
    <f:field ref="objmodifiedat" date="2024-06-24T07:14:44" text="24.06.2024 07:14:44"/>
  </f:record>
  <f:display text="Serienbrief">
    <f:field ref="doc_FSCFOLIO_1_1001_FieldDocumentNumber" text="Dokument Nummer"/>
    <f:field ref="doc_FSCFOLIO_1_1001_FieldSubject" text="Betreff"/>
  </f:display>
  <f:display text="Unterschriften">
    <f:field ref="FSCFOLIO_1_1001_SignaturesFldCtx_FSCFOLIO_1_1001_FieldLastSignature" text="Letzte Unterschrift"/>
    <f:field ref="FSCFOLIO_1_1001_SignaturesFldCtx_FSCFOLIO_1_1001_FieldLastSignatureBy" text="Letzte Unterschrift von"/>
    <f:field ref="FSCFOLIO_1_1001_SignaturesFldCtx_FSCFOLIO_1_1001_FieldLastSignatureAt" text="Letzte Unterschrift am/um"/>
    <f:field ref="FSCFOLIO_1_1001_SignaturesFldCtx_FSCFOLIO_1_1001_FieldLastSignatureRemark" text="Bemerkung der letzten Unterschrift"/>
  </f:display>
  <f:display text="Allgemein">
    <f:field ref="FSCFOLIO_1_1001_FieldCurrentUser" text="Aktueller Benutzer"/>
    <f:field ref="FSCFOLIO_1_1001_FieldCurrentDate" text="Aktueller Zeitpunkt"/>
    <f:field ref="CCAPRECONFIG_15_1001_Objektname" text="Objektname"/>
    <f:field ref="DEPRECONFIG_15_1001_Objektname" text="Objektname"/>
    <f:field ref="RLPCFG_15_1700_Aktenbetreff" text="Aktenbetreff"/>
    <f:field ref="RLPCFG_15_1700_SchlagwortederAkte" text="Schlagworte der Akte"/>
    <f:field ref="RLPCFG_15_1700_FreitextAkte1" text="Freitext Akte 1"/>
    <f:field ref="RLPCFG_15_1700_FreitextAkte2" text="Freitext Akte 2"/>
    <f:field ref="RLPCFG_15_1700_FreitextAkte3" text="Freitext Akte 3"/>
    <f:field ref="RLPCFG_15_1700_Vorgangsbetreff" text="Vorgangsbetreff"/>
    <f:field ref="RLPCFG_15_1700_BemerkungVorgang" text="Bemerkung Vorgang"/>
    <f:field ref="RLPCFG_15_1700_SchlagworteVorgang" text="Schlagworte Vorgang"/>
    <f:field ref="RLPCFG_15_1700_FreitextVorgang1" text="Freitext Vorgang 1"/>
    <f:field ref="RLPCFG_15_1700_FreitextVorgang2" text="Freitext Vorgang 2"/>
    <f:field ref="RLPCFG_15_1700_FreitextVorgang3" text="Freitext Vorgang 3"/>
    <f:field ref="RLPCFG_15_1700_BetreffDokument" text="Betreff Dokument"/>
    <f:field ref="RLPCFG_15_1700_FreitextAusgang1" text="Freitext Ausgang 1"/>
    <f:field ref="RLPCFG_15_1700_FreitextAusgang2" text="Freitext Ausgang 2"/>
    <f:field ref="RLPCFG_15_1700_FreitextAusgang3" text="Freitext Ausgang 3"/>
    <f:field ref="RLPCFG_15_1700_SchlagworteAusgang" text="Schlagworte Ausgang"/>
    <f:field ref="RLPCFG_15_1700_AdressatenAusgang" text="Adressaten Ausgang"/>
    <f:field ref="objname" text="Name"/>
    <f:field ref="objsubject" text="Betreff (einzeilig)"/>
    <f:field ref="objcreatedby" text="Erzeugt von"/>
    <f:field ref="objcreatedat" text="Erzeugt am/um"/>
    <f:field ref="objchangedby" text="Letzte Änderung von"/>
    <f:field ref="objmodifiedat" text="Letzte Änderung am/um"/>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PräsentationsvorlageLHA_2</Template>
  <TotalTime>0</TotalTime>
  <Words>595</Words>
  <Application>Microsoft Office PowerPoint</Application>
  <PresentationFormat>Bildschirmpräsentation (4:3)</PresentationFormat>
  <Paragraphs>115</Paragraphs>
  <Slides>13</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ＭＳ Ｐゴシック</vt:lpstr>
      <vt:lpstr>Arial</vt:lpstr>
      <vt:lpstr>Calibri</vt:lpstr>
      <vt:lpstr>Wingdings</vt:lpstr>
      <vt:lpstr>Office</vt:lpstr>
      <vt:lpstr>Regeln gegen Wildwuchs. Einheitliche Aktenführung im E-Akte Dschungel </vt:lpstr>
      <vt:lpstr>Ausgangssituation</vt:lpstr>
      <vt:lpstr>Agenda</vt:lpstr>
      <vt:lpstr>   Im Vorfeld des Roll-Outs</vt:lpstr>
      <vt:lpstr>LAV-interne Regelwerke und Hilfen</vt:lpstr>
      <vt:lpstr>Merkblatt</vt:lpstr>
      <vt:lpstr>Leitfaden</vt:lpstr>
      <vt:lpstr>Vorgangsbenennung</vt:lpstr>
      <vt:lpstr>Im Regel-Dschungel: Zur Einhaltung und Kommunikation </vt:lpstr>
      <vt:lpstr>Kommunikation von Regeln und Informationen</vt:lpstr>
      <vt:lpstr>E-Akte im Intranet</vt:lpstr>
      <vt:lpstr>Warum brauchen wir Regeln?</vt:lpstr>
      <vt:lpstr>Was ist zu beachten?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Regeln gegen Wildwuchs. Einheitliche Aktenführung im E-Akte Dschungel</dc:title>
  <dc:creator>Schneider, Sabine</dc:creator>
  <cp:lastModifiedBy>Schneider, Sabine</cp:lastModifiedBy>
  <cp:revision>75</cp:revision>
  <dcterms:created xsi:type="dcterms:W3CDTF">2024-06-13T07:55:55Z</dcterms:created>
  <dcterms:modified xsi:type="dcterms:W3CDTF">2024-06-24T05:14:44Z</dcterms:modified>
</cp:coreProperties>
</file>

<file path=docProps/custom.xml><?xml version="1.0" encoding="utf-8"?>
<Properties xmlns="http://schemas.openxmlformats.org/officeDocument/2006/custom-properties" xmlns:vt="http://schemas.openxmlformats.org/officeDocument/2006/docPropsVTypes">
  <property name="FSC#RLPCFG@15.1700:File_SpecReferenceName" pid="2" fmtid="{D5CDD505-2E9C-101B-9397-08002B2CF9AE}">
    <vt:lpwstr/>
  </property>
  <property name="FSC#RLPCFG@15.1700:File_Filereference" pid="3" fmtid="{D5CDD505-2E9C-101B-9397-08002B2CF9AE}">
    <vt:lpwstr/>
  </property>
  <property name="FSC#RLPCFG@15.1700:File_RLPFilereference" pid="4" fmtid="{D5CDD505-2E9C-101B-9397-08002B2CF9AE}">
    <vt:lpwstr/>
  </property>
  <property name="FSC#RLPCFG@15.1700:File_FileRespOrg" pid="5" fmtid="{D5CDD505-2E9C-101B-9397-08002B2CF9AE}">
    <vt:lpwstr/>
  </property>
  <property name="FSC#RLPCFG@15.1700:File_Subject" pid="6" fmtid="{D5CDD505-2E9C-101B-9397-08002B2CF9AE}">
    <vt:lpwstr/>
  </property>
  <property name="FSC#RLPCFG@15.1700:File_RegistryMark" pid="7" fmtid="{D5CDD505-2E9C-101B-9397-08002B2CF9AE}">
    <vt:lpwstr/>
  </property>
  <property name="FSC#RLPCFG@15.1700:File_Keywords" pid="8" fmtid="{D5CDD505-2E9C-101B-9397-08002B2CF9AE}">
    <vt:lpwstr/>
  </property>
  <property name="FSC#RLPCFG@15.1700:File_Freetext_1" pid="9" fmtid="{D5CDD505-2E9C-101B-9397-08002B2CF9AE}">
    <vt:lpwstr/>
  </property>
  <property name="FSC#RLPCFG@15.1700:File_Freetext_2" pid="10" fmtid="{D5CDD505-2E9C-101B-9397-08002B2CF9AE}">
    <vt:lpwstr/>
  </property>
  <property name="FSC#RLPCFG@15.1700:File_Freetext_3" pid="11" fmtid="{D5CDD505-2E9C-101B-9397-08002B2CF9AE}">
    <vt:lpwstr/>
  </property>
  <property name="FSC#RLPCFG@15.1700:Procedure_Filereference" pid="12" fmtid="{D5CDD505-2E9C-101B-9397-08002B2CF9AE}">
    <vt:lpwstr/>
  </property>
  <property name="FSC#RLPCFG@15.1700:Procedure_Subject" pid="13" fmtid="{D5CDD505-2E9C-101B-9397-08002B2CF9AE}">
    <vt:lpwstr/>
  </property>
  <property name="FSC#RLPCFG@15.1700:Procedure_Fileresp_Firstname" pid="14" fmtid="{D5CDD505-2E9C-101B-9397-08002B2CF9AE}">
    <vt:lpwstr/>
  </property>
  <property name="FSC#RLPCFG@15.1700:Procedure_Fileresp_Title" pid="15" fmtid="{D5CDD505-2E9C-101B-9397-08002B2CF9AE}">
    <vt:lpwstr/>
  </property>
  <property name="FSC#RLPCFG@15.1700:Procedure_Fileresp_Lastname" pid="16" fmtid="{D5CDD505-2E9C-101B-9397-08002B2CF9AE}">
    <vt:lpwstr/>
  </property>
  <property name="FSC#RLPCFG@15.1700:Procedure_Fileresp_OU" pid="17" fmtid="{D5CDD505-2E9C-101B-9397-08002B2CF9AE}">
    <vt:lpwstr/>
  </property>
  <property name="FSC#RLPCFG@15.1700:Procedure_Filenotice" pid="18" fmtid="{D5CDD505-2E9C-101B-9397-08002B2CF9AE}">
    <vt:lpwstr/>
  </property>
  <property name="FSC#RLPCFG@15.1700:Procedure_Keywords" pid="19" fmtid="{D5CDD505-2E9C-101B-9397-08002B2CF9AE}">
    <vt:lpwstr/>
  </property>
  <property name="FSC#RLPCFG@15.1700:Procedure_Freetext_1" pid="20" fmtid="{D5CDD505-2E9C-101B-9397-08002B2CF9AE}">
    <vt:lpwstr/>
  </property>
  <property name="FSC#RLPCFG@15.1700:Procedure_Freetext_2" pid="21" fmtid="{D5CDD505-2E9C-101B-9397-08002B2CF9AE}">
    <vt:lpwstr/>
  </property>
  <property name="FSC#RLPCFG@15.1700:Procedure_Freetext_3" pid="22" fmtid="{D5CDD505-2E9C-101B-9397-08002B2CF9AE}">
    <vt:lpwstr/>
  </property>
  <property name="FSC#RLPCFG@15.1700:Procedure_Old_Filereference" pid="23" fmtid="{D5CDD505-2E9C-101B-9397-08002B2CF9AE}">
    <vt:lpwstr/>
  </property>
  <property name="FSC#RLPCFG@15.1700:Outgoing_Filereference" pid="24" fmtid="{D5CDD505-2E9C-101B-9397-08002B2CF9AE}">
    <vt:lpwstr/>
  </property>
  <property name="FSC#RLPCFG@15.1700:Outgoing_Filesubj" pid="25" fmtid="{D5CDD505-2E9C-101B-9397-08002B2CF9AE}">
    <vt:lpwstr/>
  </property>
  <property name="FSC#RLPCFG@15.1700:Outgoing_Freetext_1" pid="26" fmtid="{D5CDD505-2E9C-101B-9397-08002B2CF9AE}">
    <vt:lpwstr/>
  </property>
  <property name="FSC#RLPCFG@15.1700:Outgoing_Freetext_2" pid="27" fmtid="{D5CDD505-2E9C-101B-9397-08002B2CF9AE}">
    <vt:lpwstr/>
  </property>
  <property name="FSC#RLPCFG@15.1700:Outgoing_Freetext_3" pid="28" fmtid="{D5CDD505-2E9C-101B-9397-08002B2CF9AE}">
    <vt:lpwstr/>
  </property>
  <property name="FSC#RLPCFG@15.1700:Outgoing_Keywords" pid="29" fmtid="{D5CDD505-2E9C-101B-9397-08002B2CF9AE}">
    <vt:lpwstr/>
  </property>
  <property name="FSC#RLPCFG@15.1700:Outgoing_Old_Filereference" pid="30" fmtid="{D5CDD505-2E9C-101B-9397-08002B2CF9AE}">
    <vt:lpwstr/>
  </property>
  <property name="FSC#RLPCFG@15.1700:Outgoing_Author_Title" pid="31" fmtid="{D5CDD505-2E9C-101B-9397-08002B2CF9AE}">
    <vt:lpwstr/>
  </property>
  <property name="FSC#RLPCFG@15.1700:Outgoing_Author_Firstname" pid="32" fmtid="{D5CDD505-2E9C-101B-9397-08002B2CF9AE}">
    <vt:lpwstr/>
  </property>
  <property name="FSC#RLPCFG@15.1700:Outgoing_Author_Lastname" pid="33" fmtid="{D5CDD505-2E9C-101B-9397-08002B2CF9AE}">
    <vt:lpwstr/>
  </property>
  <property name="FSC#RLPCFG@15.1700:Outgoing_Author_Email" pid="34" fmtid="{D5CDD505-2E9C-101B-9397-08002B2CF9AE}">
    <vt:lpwstr/>
  </property>
  <property name="FSC#RLPCFG@15.1700:Outgoing_Author_Telephone" pid="35" fmtid="{D5CDD505-2E9C-101B-9397-08002B2CF9AE}">
    <vt:lpwstr/>
  </property>
  <property name="FSC#RLPCFG@15.1700:Outgoing_Author_Fax" pid="36" fmtid="{D5CDD505-2E9C-101B-9397-08002B2CF9AE}">
    <vt:lpwstr/>
  </property>
  <property name="FSC#RLPCFG@15.1700:Outgoing_FinalSign_Title" pid="37" fmtid="{D5CDD505-2E9C-101B-9397-08002B2CF9AE}">
    <vt:lpwstr/>
  </property>
  <property name="FSC#RLPCFG@15.1700:Outgoing_FinalSign_Firstname" pid="38" fmtid="{D5CDD505-2E9C-101B-9397-08002B2CF9AE}">
    <vt:lpwstr/>
  </property>
  <property name="FSC#RLPCFG@15.1700:Outgoing_FinalSign_Lastname" pid="39" fmtid="{D5CDD505-2E9C-101B-9397-08002B2CF9AE}">
    <vt:lpwstr/>
  </property>
  <property name="FSC#RLPCFG@15.1700:Outgoing_FinalSign_Email" pid="40" fmtid="{D5CDD505-2E9C-101B-9397-08002B2CF9AE}">
    <vt:lpwstr/>
  </property>
  <property name="FSC#RLPCFG@15.1700:Outgoing_FinalSign_Telephone" pid="41" fmtid="{D5CDD505-2E9C-101B-9397-08002B2CF9AE}">
    <vt:lpwstr/>
  </property>
  <property name="FSC#RLPCFG@15.1700:Outgoing_FinalSign_Fax" pid="42" fmtid="{D5CDD505-2E9C-101B-9397-08002B2CF9AE}">
    <vt:lpwstr/>
  </property>
  <property name="FSC#RLPCFG@15.1700:Outgoing_FinalSign_Date" pid="43" fmtid="{D5CDD505-2E9C-101B-9397-08002B2CF9AE}">
    <vt:lpwstr/>
  </property>
  <property name="FSC#RLPCFG@15.1700:Outgoing_FinalSign_Date_2" pid="44" fmtid="{D5CDD505-2E9C-101B-9397-08002B2CF9AE}">
    <vt:lpwstr/>
  </property>
  <property name="FSC#RLPCFG@15.1700:Outgoing_FinalSign_LastDate" pid="45" fmtid="{D5CDD505-2E9C-101B-9397-08002B2CF9AE}">
    <vt:lpwstr/>
  </property>
  <property name="FSC#RLPCFG@15.1700:Outgoing_objcreatedat" pid="46" fmtid="{D5CDD505-2E9C-101B-9397-08002B2CF9AE}">
    <vt:lpwstr/>
  </property>
  <property name="FSC#RLPCFG@15.1700:Outgoing_docdate" pid="47" fmtid="{D5CDD505-2E9C-101B-9397-08002B2CF9AE}">
    <vt:lpwstr/>
  </property>
  <property name="FSC#RLPCFG@15.1700:Outgoing_OrganisationName" pid="48" fmtid="{D5CDD505-2E9C-101B-9397-08002B2CF9AE}">
    <vt:lpwstr/>
  </property>
  <property name="FSC#RLPCFG@15.1700:Outgoing_OrganisationStreet" pid="49" fmtid="{D5CDD505-2E9C-101B-9397-08002B2CF9AE}">
    <vt:lpwstr/>
  </property>
  <property name="FSC#RLPCFG@15.1700:Outgoing_OrganisationHousenumber" pid="50" fmtid="{D5CDD505-2E9C-101B-9397-08002B2CF9AE}">
    <vt:lpwstr/>
  </property>
  <property name="FSC#RLPCFG@15.1700:Outgoing_OrganisationZipCode" pid="51" fmtid="{D5CDD505-2E9C-101B-9397-08002B2CF9AE}">
    <vt:lpwstr/>
  </property>
  <property name="FSC#RLPCFG@15.1700:Outgoing_OrganisationCity" pid="52" fmtid="{D5CDD505-2E9C-101B-9397-08002B2CF9AE}">
    <vt:lpwstr/>
  </property>
  <property name="FSC#RLPCFG@15.1700:Outgoing_OrganisationCountry" pid="53" fmtid="{D5CDD505-2E9C-101B-9397-08002B2CF9AE}">
    <vt:lpwstr/>
  </property>
  <property name="FSC#RLPCFG@15.1700:Outgoing_OrganisationPOBox" pid="54" fmtid="{D5CDD505-2E9C-101B-9397-08002B2CF9AE}">
    <vt:lpwstr/>
  </property>
  <property name="FSC#RLPCFG@15.1700:Outgoing_OrganisationDescription" pid="55" fmtid="{D5CDD505-2E9C-101B-9397-08002B2CF9AE}">
    <vt:lpwstr/>
  </property>
  <property name="FSC#RLPCFG@15.1700:Outgoing_OrganisationTelnumber" pid="56" fmtid="{D5CDD505-2E9C-101B-9397-08002B2CF9AE}">
    <vt:lpwstr/>
  </property>
  <property name="FSC#RLPCFG@15.1700:Outgoing_OrganisationFax" pid="57" fmtid="{D5CDD505-2E9C-101B-9397-08002B2CF9AE}">
    <vt:lpwstr/>
  </property>
  <property name="FSC#RLPCFG@15.1700:Outgoing_OrganisationEmail" pid="58" fmtid="{D5CDD505-2E9C-101B-9397-08002B2CF9AE}">
    <vt:lpwstr/>
  </property>
  <property name="FSC#RLPCFG@15.1700:SubFileDocument_objowngroup_grsupergroups_grshortname" pid="59" fmtid="{D5CDD505-2E9C-101B-9397-08002B2CF9AE}">
    <vt:lpwstr/>
  </property>
  <property name="FSC#RLPCFG@15.1700:SubFileDocument_objowngroup_grshortname" pid="60" fmtid="{D5CDD505-2E9C-101B-9397-08002B2CF9AE}">
    <vt:lpwstr/>
  </property>
  <property name="FSC#RLPCFG@15.1700:SubFileDocument_objowngroup_grshortname_special" pid="61" fmtid="{D5CDD505-2E9C-101B-9397-08002B2CF9AE}">
    <vt:lpwstr/>
  </property>
  <property name="FSC#RLPCFG@15.1700:SubFileDocument_Foreignnr" pid="62" fmtid="{D5CDD505-2E9C-101B-9397-08002B2CF9AE}">
    <vt:lpwstr/>
  </property>
  <property name="FSC#RLPCFG@15.1700:ContentObject_Group_Name" pid="63" fmtid="{D5CDD505-2E9C-101B-9397-08002B2CF9AE}">
    <vt:lpwstr>Justiz</vt:lpwstr>
  </property>
  <property name="FSC#RLPCFG@15.1700:ContentObject_Group_AddrDesc" pid="64" fmtid="{D5CDD505-2E9C-101B-9397-08002B2CF9AE}">
    <vt:lpwstr/>
  </property>
  <property name="FSC#RLPCFG@15.1700:ContentObject_Group_AddrStreet" pid="65" fmtid="{D5CDD505-2E9C-101B-9397-08002B2CF9AE}">
    <vt:lpwstr/>
  </property>
  <property name="FSC#RLPCFG@15.1700:ContentObject_Group_AddrOn" pid="66" fmtid="{D5CDD505-2E9C-101B-9397-08002B2CF9AE}">
    <vt:lpwstr/>
  </property>
  <property name="FSC#RLPCFG@15.1700:ContentObject_Group_AddrZipCode" pid="67" fmtid="{D5CDD505-2E9C-101B-9397-08002B2CF9AE}">
    <vt:lpwstr/>
  </property>
  <property name="FSC#RLPCFG@15.1700:ContentObject_Group_AddrCity" pid="68" fmtid="{D5CDD505-2E9C-101B-9397-08002B2CF9AE}">
    <vt:lpwstr/>
  </property>
  <property name="FSC#RLPCFG@15.1700:ContentObject_Group_AddrCountry" pid="69" fmtid="{D5CDD505-2E9C-101B-9397-08002B2CF9AE}">
    <vt:lpwstr/>
  </property>
  <property name="FSC#RLPCFG@15.1700:ContentObject_Group_AddrPOBox" pid="70" fmtid="{D5CDD505-2E9C-101B-9397-08002B2CF9AE}">
    <vt:lpwstr/>
  </property>
  <property name="FSC#RLPCFG@15.1700:ContentObject_Group_AddrPOBoxZipCode" pid="71" fmtid="{D5CDD505-2E9C-101B-9397-08002B2CF9AE}">
    <vt:lpwstr/>
  </property>
  <property name="FSC#RLPCFG@15.1700:ContentObject_Group_Telnumber" pid="72" fmtid="{D5CDD505-2E9C-101B-9397-08002B2CF9AE}">
    <vt:lpwstr/>
  </property>
  <property name="FSC#RLPCFG@15.1700:ContentObject_Group_Fax" pid="73" fmtid="{D5CDD505-2E9C-101B-9397-08002B2CF9AE}">
    <vt:lpwstr/>
  </property>
  <property name="FSC#RLPCFG@15.1700:ContentObject_Group_EMail" pid="74" fmtid="{D5CDD505-2E9C-101B-9397-08002B2CF9AE}">
    <vt:lpwstr/>
  </property>
  <property name="FSC#RLPCFG@15.1700:Procedure_diarynumber" pid="75" fmtid="{D5CDD505-2E9C-101B-9397-08002B2CF9AE}">
    <vt:lpwstr/>
  </property>
  <property name="FSC#COOELAK@1.1001:Subject" pid="76" fmtid="{D5CDD505-2E9C-101B-9397-08002B2CF9AE}">
    <vt:lpwstr/>
  </property>
  <property name="FSC#COOELAK@1.1001:FileReference" pid="77" fmtid="{D5CDD505-2E9C-101B-9397-08002B2CF9AE}">
    <vt:lpwstr/>
  </property>
  <property name="FSC#COOELAK@1.1001:FileRefYear" pid="78" fmtid="{D5CDD505-2E9C-101B-9397-08002B2CF9AE}">
    <vt:lpwstr/>
  </property>
  <property name="FSC#COOELAK@1.1001:FileRefOrdinal" pid="79" fmtid="{D5CDD505-2E9C-101B-9397-08002B2CF9AE}">
    <vt:lpwstr/>
  </property>
  <property name="FSC#COOELAK@1.1001:FileRefOU" pid="80" fmtid="{D5CDD505-2E9C-101B-9397-08002B2CF9AE}">
    <vt:lpwstr/>
  </property>
  <property name="FSC#COOELAK@1.1001:Organization" pid="81" fmtid="{D5CDD505-2E9C-101B-9397-08002B2CF9AE}">
    <vt:lpwstr/>
  </property>
  <property name="FSC#COOELAK@1.1001:Owner" pid="82" fmtid="{D5CDD505-2E9C-101B-9397-08002B2CF9AE}">
    <vt:lpwstr>Schneider Dr. Sabine</vt:lpwstr>
  </property>
  <property name="FSC#COOELAK@1.1001:OwnerExtension" pid="83" fmtid="{D5CDD505-2E9C-101B-9397-08002B2CF9AE}">
    <vt:lpwstr>9129304</vt:lpwstr>
  </property>
  <property name="FSC#COOELAK@1.1001:OwnerFaxExtension" pid="84" fmtid="{D5CDD505-2E9C-101B-9397-08002B2CF9AE}">
    <vt:lpwstr>0</vt:lpwstr>
  </property>
  <property name="FSC#COOELAK@1.1001:DispatchedBy" pid="85" fmtid="{D5CDD505-2E9C-101B-9397-08002B2CF9AE}">
    <vt:lpwstr/>
  </property>
  <property name="FSC#COOELAK@1.1001:DispatchedAt" pid="86" fmtid="{D5CDD505-2E9C-101B-9397-08002B2CF9AE}">
    <vt:lpwstr/>
  </property>
  <property name="FSC#COOELAK@1.1001:ApprovedBy" pid="87" fmtid="{D5CDD505-2E9C-101B-9397-08002B2CF9AE}">
    <vt:lpwstr/>
  </property>
  <property name="FSC#COOELAK@1.1001:ApprovedAt" pid="88" fmtid="{D5CDD505-2E9C-101B-9397-08002B2CF9AE}">
    <vt:lpwstr/>
  </property>
  <property name="FSC#COOELAK@1.1001:Department" pid="89" fmtid="{D5CDD505-2E9C-101B-9397-08002B2CF9AE}">
    <vt:lpwstr>0756 350 (Arbeit, Soziales, Gesundheit)</vt:lpwstr>
  </property>
  <property name="FSC#COOELAK@1.1001:CreatedAt" pid="90" fmtid="{D5CDD505-2E9C-101B-9397-08002B2CF9AE}">
    <vt:lpwstr>13.06.2024</vt:lpwstr>
  </property>
  <property name="FSC#COOELAK@1.1001:OU" pid="91" fmtid="{D5CDD505-2E9C-101B-9397-08002B2CF9AE}">
    <vt:lpwstr>0756 340 (Justiz)</vt:lpwstr>
  </property>
  <property name="FSC#COOELAK@1.1001:Priority" pid="92" fmtid="{D5CDD505-2E9C-101B-9397-08002B2CF9AE}">
    <vt:lpwstr> ()</vt:lpwstr>
  </property>
  <property name="FSC#COOELAK@1.1001:ObjBarCode" pid="93" fmtid="{D5CDD505-2E9C-101B-9397-08002B2CF9AE}">
    <vt:lpwstr>*COO.2298.124.4.331461*</vt:lpwstr>
  </property>
  <property name="FSC#COOELAK@1.1001:RefBarCode" pid="94" fmtid="{D5CDD505-2E9C-101B-9397-08002B2CF9AE}">
    <vt:lpwstr/>
  </property>
  <property name="FSC#COOELAK@1.1001:FileRefBarCode" pid="95" fmtid="{D5CDD505-2E9C-101B-9397-08002B2CF9AE}">
    <vt:lpwstr>**</vt:lpwstr>
  </property>
  <property name="FSC#COOELAK@1.1001:ExternalRef" pid="96" fmtid="{D5CDD505-2E9C-101B-9397-08002B2CF9AE}">
    <vt:lpwstr/>
  </property>
  <property name="FSC#COOELAK@1.1001:IncomingNumber" pid="97" fmtid="{D5CDD505-2E9C-101B-9397-08002B2CF9AE}">
    <vt:lpwstr/>
  </property>
  <property name="FSC#COOELAK@1.1001:IncomingSubject" pid="98" fmtid="{D5CDD505-2E9C-101B-9397-08002B2CF9AE}">
    <vt:lpwstr/>
  </property>
  <property name="FSC#COOELAK@1.1001:ProcessResponsible" pid="99" fmtid="{D5CDD505-2E9C-101B-9397-08002B2CF9AE}">
    <vt:lpwstr/>
  </property>
  <property name="FSC#COOELAK@1.1001:ProcessResponsiblePhone" pid="100" fmtid="{D5CDD505-2E9C-101B-9397-08002B2CF9AE}">
    <vt:lpwstr/>
  </property>
  <property name="FSC#COOELAK@1.1001:ProcessResponsibleMail" pid="101" fmtid="{D5CDD505-2E9C-101B-9397-08002B2CF9AE}">
    <vt:lpwstr/>
  </property>
  <property name="FSC#COOELAK@1.1001:ProcessResponsibleFax" pid="102" fmtid="{D5CDD505-2E9C-101B-9397-08002B2CF9AE}">
    <vt:lpwstr/>
  </property>
  <property name="FSC#COOELAK@1.1001:ApproverFirstName" pid="103" fmtid="{D5CDD505-2E9C-101B-9397-08002B2CF9AE}">
    <vt:lpwstr/>
  </property>
  <property name="FSC#COOELAK@1.1001:ApproverSurName" pid="104" fmtid="{D5CDD505-2E9C-101B-9397-08002B2CF9AE}">
    <vt:lpwstr/>
  </property>
  <property name="FSC#COOELAK@1.1001:ApproverTitle" pid="105" fmtid="{D5CDD505-2E9C-101B-9397-08002B2CF9AE}">
    <vt:lpwstr/>
  </property>
  <property name="FSC#COOELAK@1.1001:ExternalDate" pid="106" fmtid="{D5CDD505-2E9C-101B-9397-08002B2CF9AE}">
    <vt:lpwstr/>
  </property>
  <property name="FSC#COOELAK@1.1001:SettlementApprovedAt" pid="107" fmtid="{D5CDD505-2E9C-101B-9397-08002B2CF9AE}">
    <vt:lpwstr/>
  </property>
  <property name="FSC#COOELAK@1.1001:BaseNumber" pid="108" fmtid="{D5CDD505-2E9C-101B-9397-08002B2CF9AE}">
    <vt:lpwstr/>
  </property>
  <property name="FSC#COOELAK@1.1001:CurrentUserRolePos" pid="109" fmtid="{D5CDD505-2E9C-101B-9397-08002B2CF9AE}">
    <vt:lpwstr>Leitung</vt:lpwstr>
  </property>
  <property name="FSC#COOELAK@1.1001:CurrentUserEmail" pid="110" fmtid="{D5CDD505-2E9C-101B-9397-08002B2CF9AE}">
    <vt:lpwstr>s.schneider@lav.rlp.de</vt:lpwstr>
  </property>
  <property name="FSC#ELAKGOV@1.1001:PersonalSubjGender" pid="111" fmtid="{D5CDD505-2E9C-101B-9397-08002B2CF9AE}">
    <vt:lpwstr/>
  </property>
  <property name="FSC#ELAKGOV@1.1001:PersonalSubjFirstName" pid="112" fmtid="{D5CDD505-2E9C-101B-9397-08002B2CF9AE}">
    <vt:lpwstr/>
  </property>
  <property name="FSC#ELAKGOV@1.1001:PersonalSubjSurName" pid="113" fmtid="{D5CDD505-2E9C-101B-9397-08002B2CF9AE}">
    <vt:lpwstr/>
  </property>
  <property name="FSC#ELAKGOV@1.1001:PersonalSubjSalutation" pid="114" fmtid="{D5CDD505-2E9C-101B-9397-08002B2CF9AE}">
    <vt:lpwstr/>
  </property>
  <property name="FSC#ELAKGOV@1.1001:PersonalSubjAddress" pid="115" fmtid="{D5CDD505-2E9C-101B-9397-08002B2CF9AE}">
    <vt:lpwstr/>
  </property>
  <property name="FSC#ATSTATECFG@1.1001:Office" pid="116" fmtid="{D5CDD505-2E9C-101B-9397-08002B2CF9AE}">
    <vt:lpwstr/>
  </property>
  <property name="FSC#ATSTATECFG@1.1001:Agent" pid="117" fmtid="{D5CDD505-2E9C-101B-9397-08002B2CF9AE}">
    <vt:lpwstr/>
  </property>
  <property name="FSC#ATSTATECFG@1.1001:AgentPhone" pid="118" fmtid="{D5CDD505-2E9C-101B-9397-08002B2CF9AE}">
    <vt:lpwstr/>
  </property>
  <property name="FSC#ATSTATECFG@1.1001:DepartmentFax" pid="119" fmtid="{D5CDD505-2E9C-101B-9397-08002B2CF9AE}">
    <vt:lpwstr/>
  </property>
  <property name="FSC#ATSTATECFG@1.1001:DepartmentEmail" pid="120" fmtid="{D5CDD505-2E9C-101B-9397-08002B2CF9AE}">
    <vt:lpwstr/>
  </property>
  <property name="FSC#ATSTATECFG@1.1001:SubfileDate" pid="121" fmtid="{D5CDD505-2E9C-101B-9397-08002B2CF9AE}">
    <vt:lpwstr/>
  </property>
  <property name="FSC#ATSTATECFG@1.1001:SubfileSubject" pid="122" fmtid="{D5CDD505-2E9C-101B-9397-08002B2CF9AE}">
    <vt:lpwstr/>
  </property>
  <property name="FSC#ATSTATECFG@1.1001:DepartmentZipCode" pid="123" fmtid="{D5CDD505-2E9C-101B-9397-08002B2CF9AE}">
    <vt:lpwstr/>
  </property>
  <property name="FSC#ATSTATECFG@1.1001:DepartmentCountry" pid="124" fmtid="{D5CDD505-2E9C-101B-9397-08002B2CF9AE}">
    <vt:lpwstr/>
  </property>
  <property name="FSC#ATSTATECFG@1.1001:DepartmentCity" pid="125" fmtid="{D5CDD505-2E9C-101B-9397-08002B2CF9AE}">
    <vt:lpwstr/>
  </property>
  <property name="FSC#ATSTATECFG@1.1001:DepartmentStreet" pid="126" fmtid="{D5CDD505-2E9C-101B-9397-08002B2CF9AE}">
    <vt:lpwstr/>
  </property>
  <property name="FSC#CCAPRECONFIGG@15.1001:DepartmentON" pid="127" fmtid="{D5CDD505-2E9C-101B-9397-08002B2CF9AE}">
    <vt:lpwstr/>
  </property>
  <property name="FSC#ATSTATECFG@1.1001:DepartmentDVR" pid="128" fmtid="{D5CDD505-2E9C-101B-9397-08002B2CF9AE}">
    <vt:lpwstr/>
  </property>
  <property name="FSC#ATSTATECFG@1.1001:DepartmentUID" pid="129" fmtid="{D5CDD505-2E9C-101B-9397-08002B2CF9AE}">
    <vt:lpwstr/>
  </property>
  <property name="FSC#ATSTATECFG@1.1001:SubfileReference" pid="130" fmtid="{D5CDD505-2E9C-101B-9397-08002B2CF9AE}">
    <vt:lpwstr/>
  </property>
  <property name="FSC#ATSTATECFG@1.1001:Clause" pid="131" fmtid="{D5CDD505-2E9C-101B-9397-08002B2CF9AE}">
    <vt:lpwstr/>
  </property>
  <property name="FSC#ATSTATECFG@1.1001:ApprovedSignature" pid="132" fmtid="{D5CDD505-2E9C-101B-9397-08002B2CF9AE}">
    <vt:lpwstr/>
  </property>
  <property name="FSC#ATSTATECFG@1.1001:BankAccount" pid="133" fmtid="{D5CDD505-2E9C-101B-9397-08002B2CF9AE}">
    <vt:lpwstr/>
  </property>
  <property name="FSC#ATSTATECFG@1.1001:BankAccountOwner" pid="134" fmtid="{D5CDD505-2E9C-101B-9397-08002B2CF9AE}">
    <vt:lpwstr/>
  </property>
  <property name="FSC#ATSTATECFG@1.1001:BankInstitute" pid="135" fmtid="{D5CDD505-2E9C-101B-9397-08002B2CF9AE}">
    <vt:lpwstr/>
  </property>
  <property name="FSC#ATSTATECFG@1.1001:BankAccountID" pid="136" fmtid="{D5CDD505-2E9C-101B-9397-08002B2CF9AE}">
    <vt:lpwstr/>
  </property>
  <property name="FSC#ATSTATECFG@1.1001:BankAccountIBAN" pid="137" fmtid="{D5CDD505-2E9C-101B-9397-08002B2CF9AE}">
    <vt:lpwstr/>
  </property>
  <property name="FSC#ATSTATECFG@1.1001:BankAccountBIC" pid="138" fmtid="{D5CDD505-2E9C-101B-9397-08002B2CF9AE}">
    <vt:lpwstr/>
  </property>
  <property name="FSC#ATSTATECFG@1.1001:BankName" pid="139" fmtid="{D5CDD505-2E9C-101B-9397-08002B2CF9AE}">
    <vt:lpwstr/>
  </property>
  <property name="FSC#COOELAK@1.1001:ObjectAddressees" pid="140" fmtid="{D5CDD505-2E9C-101B-9397-08002B2CF9AE}">
    <vt:lpwstr/>
  </property>
  <property name="FSC#COOELAK@1.1001:replyreference" pid="141" fmtid="{D5CDD505-2E9C-101B-9397-08002B2CF9AE}">
    <vt:lpwstr/>
  </property>
  <property name="FSC#FSCGOVDE@1.1001:FileRefOUEmail" pid="142" fmtid="{D5CDD505-2E9C-101B-9397-08002B2CF9AE}">
    <vt:lpwstr/>
  </property>
  <property name="FSC#FSCGOVDE@1.1001:ProcedureReference" pid="143" fmtid="{D5CDD505-2E9C-101B-9397-08002B2CF9AE}">
    <vt:lpwstr/>
  </property>
  <property name="FSC#FSCGOVDE@1.1001:FileSubject" pid="144" fmtid="{D5CDD505-2E9C-101B-9397-08002B2CF9AE}">
    <vt:lpwstr/>
  </property>
  <property name="FSC#FSCGOVDE@1.1001:ProcedureSubject" pid="145" fmtid="{D5CDD505-2E9C-101B-9397-08002B2CF9AE}">
    <vt:lpwstr/>
  </property>
  <property name="FSC#FSCGOVDE@1.1001:SignFinalVersionBy" pid="146" fmtid="{D5CDD505-2E9C-101B-9397-08002B2CF9AE}">
    <vt:lpwstr/>
  </property>
  <property name="FSC#FSCGOVDE@1.1001:SignFinalVersionAt" pid="147" fmtid="{D5CDD505-2E9C-101B-9397-08002B2CF9AE}">
    <vt:lpwstr/>
  </property>
  <property name="FSC#FSCGOVDE@1.1001:ProcedureRefBarCode" pid="148" fmtid="{D5CDD505-2E9C-101B-9397-08002B2CF9AE}">
    <vt:lpwstr/>
  </property>
  <property name="FSC#FSCGOVDE@1.1001:FileAddSubj" pid="149" fmtid="{D5CDD505-2E9C-101B-9397-08002B2CF9AE}">
    <vt:lpwstr/>
  </property>
  <property name="FSC#FSCGOVDE@1.1001:DocumentSubj" pid="150" fmtid="{D5CDD505-2E9C-101B-9397-08002B2CF9AE}">
    <vt:lpwstr/>
  </property>
  <property name="FSC#FSCGOVDE@1.1001:FileRel" pid="151" fmtid="{D5CDD505-2E9C-101B-9397-08002B2CF9AE}">
    <vt:lpwstr/>
  </property>
  <property name="FSC#DEPRECONFIG@15.1001:DocumentTitle" pid="152" fmtid="{D5CDD505-2E9C-101B-9397-08002B2CF9AE}">
    <vt:lpwstr/>
  </property>
  <property name="FSC#DEPRECONFIG@15.1001:ProcedureTitle" pid="153" fmtid="{D5CDD505-2E9C-101B-9397-08002B2CF9AE}">
    <vt:lpwstr/>
  </property>
  <property name="FSC#DEPRECONFIG@15.1001:AuthorTitle" pid="154" fmtid="{D5CDD505-2E9C-101B-9397-08002B2CF9AE}">
    <vt:lpwstr/>
  </property>
  <property name="FSC#DEPRECONFIG@15.1001:AuthorSalution" pid="155" fmtid="{D5CDD505-2E9C-101B-9397-08002B2CF9AE}">
    <vt:lpwstr/>
  </property>
  <property name="FSC#DEPRECONFIG@15.1001:AuthorName" pid="156" fmtid="{D5CDD505-2E9C-101B-9397-08002B2CF9AE}">
    <vt:lpwstr>Dr. Sabine Schneider</vt:lpwstr>
  </property>
  <property name="FSC#DEPRECONFIG@15.1001:AuthorMail" pid="157" fmtid="{D5CDD505-2E9C-101B-9397-08002B2CF9AE}">
    <vt:lpwstr>s.schneider@lav.rlp.de</vt:lpwstr>
  </property>
  <property name="FSC#DEPRECONFIG@15.1001:AuthorTelephone" pid="158" fmtid="{D5CDD505-2E9C-101B-9397-08002B2CF9AE}">
    <vt:lpwstr>0261-9129304</vt:lpwstr>
  </property>
  <property name="FSC#DEPRECONFIG@15.1001:AuthorFax" pid="159" fmtid="{D5CDD505-2E9C-101B-9397-08002B2CF9AE}">
    <vt:lpwstr>0</vt:lpwstr>
  </property>
  <property name="FSC#DEPRECONFIG@15.1001:AuthorOE" pid="160" fmtid="{D5CDD505-2E9C-101B-9397-08002B2CF9AE}">
    <vt:lpwstr>0756 340 (Justiz)</vt:lpwstr>
  </property>
  <property name="FSC#COOSYSTEM@1.1:Container" pid="161" fmtid="{D5CDD505-2E9C-101B-9397-08002B2CF9AE}">
    <vt:lpwstr>COO.2298.124.4.331461</vt:lpwstr>
  </property>
  <property name="FSC#FSCFOLIO@1.1001:docpropproject" pid="162" fmtid="{D5CDD505-2E9C-101B-9397-08002B2CF9AE}">
    <vt:lpwstr/>
  </property>
</Properties>
</file>