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0" r:id="rId3"/>
    <p:sldId id="322" r:id="rId4"/>
    <p:sldId id="302" r:id="rId5"/>
    <p:sldId id="305" r:id="rId6"/>
    <p:sldId id="323" r:id="rId7"/>
    <p:sldId id="317" r:id="rId8"/>
    <p:sldId id="319" r:id="rId9"/>
    <p:sldId id="321" r:id="rId10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sskampf" initials="M" lastIdx="2" clrIdx="0"/>
  <p:cmAuthor id="1" name="Irma Löffler" initials="IL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1936"/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25" d="100"/>
          <a:sy n="125" d="100"/>
        </p:scale>
        <p:origin x="-493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F806C-394F-4B40-B17E-7FEBBE2B262E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5B469-4E33-4258-AA60-D74381A57F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855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4A5FE-A65E-40ED-B5B8-FF6836E96362}" type="datetimeFigureOut">
              <a:rPr lang="de-DE" smtClean="0"/>
              <a:pPr/>
              <a:t>21.06.2024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16AEF-EFD3-48B5-8F57-076B3E058B8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9643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16AEF-EFD3-48B5-8F57-076B3E058B85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</a:p>
        </p:txBody>
      </p:sp>
      <p:pic>
        <p:nvPicPr>
          <p:cNvPr id="3076" name="Picture 4" descr="C:\Dokumente und Einstellungen\All Users\Dokumente\Landeshauptarchiv\Retzmann\902505\Logo_neu\RP_4c_MBWJK_L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41" y="179388"/>
            <a:ext cx="215582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77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endParaRPr lang="de-DE" altLang="de-DE" dirty="0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endParaRPr lang="de-DE" altLang="de-DE" dirty="0"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16" name="Textfeld 15"/>
          <p:cNvSpPr txBox="1"/>
          <p:nvPr/>
        </p:nvSpPr>
        <p:spPr>
          <a:xfrm>
            <a:off x="6003925" y="6604000"/>
            <a:ext cx="1260475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endParaRPr lang="de-DE" altLang="de-DE" sz="900" dirty="0">
              <a:solidFill>
                <a:srgbClr val="60606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264403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de-DE" altLang="de-DE" sz="900" dirty="0">
                <a:solidFill>
                  <a:srgbClr val="606060"/>
                </a:solidFill>
                <a:latin typeface="Arial" charset="0"/>
                <a:cs typeface="Arial" charset="0"/>
              </a:rPr>
              <a:t>Folie </a:t>
            </a:r>
            <a:fld id="{9002AF5F-52EE-468C-A09C-F3DAC56DE781}" type="slidenum">
              <a:rPr lang="de-DE" altLang="de-DE" sz="900">
                <a:solidFill>
                  <a:srgbClr val="606060"/>
                </a:solidFill>
                <a:latin typeface="Arial" charset="0"/>
                <a:cs typeface="Arial" charset="0"/>
              </a:rPr>
              <a:pPr algn="r" eaLnBrk="0" hangingPunct="0"/>
              <a:t>‹Nr.›</a:t>
            </a:fld>
            <a:r>
              <a:rPr lang="de-DE" altLang="de-DE" sz="900" dirty="0">
                <a:solidFill>
                  <a:srgbClr val="606060"/>
                </a:solidFill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39554" y="6603124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de-DE" altLang="de-DE" sz="900" dirty="0">
              <a:solidFill>
                <a:srgbClr val="60606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49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2" y="438150"/>
            <a:ext cx="1943100" cy="5657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2" y="438150"/>
            <a:ext cx="5676900" cy="56578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542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92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8015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26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19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56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6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4539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7077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2" y="438152"/>
            <a:ext cx="5837239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Titelbereich</a:t>
            </a:r>
          </a:p>
        </p:txBody>
      </p:sp>
      <p:sp>
        <p:nvSpPr>
          <p:cNvPr id="1031" name="Inhaltsplatzhalter 2"/>
          <p:cNvSpPr>
            <a:spLocks/>
          </p:cNvSpPr>
          <p:nvPr/>
        </p:nvSpPr>
        <p:spPr bwMode="auto">
          <a:xfrm>
            <a:off x="685803" y="1879602"/>
            <a:ext cx="7739063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 dirty="0"/>
          </a:p>
        </p:txBody>
      </p:sp>
      <p:pic>
        <p:nvPicPr>
          <p:cNvPr id="1032" name="Picture 8" descr="C:\Dokumente und Einstellungen\All Users\Dokumente\Landeshauptarchiv\Retzmann\902505\Logo_neu\RP_4c_MBWJK_L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41" y="179388"/>
            <a:ext cx="215582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3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endParaRPr lang="de-DE" altLang="de-DE" dirty="0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endParaRPr lang="de-DE" altLang="de-DE" dirty="0"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16" name="Textfeld 15"/>
          <p:cNvSpPr txBox="1"/>
          <p:nvPr/>
        </p:nvSpPr>
        <p:spPr>
          <a:xfrm>
            <a:off x="6134101" y="6604000"/>
            <a:ext cx="1260475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endParaRPr lang="de-DE" altLang="de-DE" sz="900" dirty="0">
              <a:solidFill>
                <a:srgbClr val="60606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264403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de-DE" altLang="de-DE" sz="900" dirty="0">
                <a:solidFill>
                  <a:srgbClr val="606060"/>
                </a:solidFill>
                <a:latin typeface="Arial" charset="0"/>
                <a:cs typeface="Arial" charset="0"/>
              </a:rPr>
              <a:t>Folie </a:t>
            </a:r>
            <a:fld id="{E2F68F9F-E476-45E5-94A1-57ED35C730C9}" type="slidenum">
              <a:rPr lang="de-DE" altLang="de-DE" sz="900">
                <a:solidFill>
                  <a:srgbClr val="606060"/>
                </a:solidFill>
                <a:latin typeface="Arial" charset="0"/>
                <a:cs typeface="Arial" charset="0"/>
              </a:rPr>
              <a:pPr algn="r" eaLnBrk="0" hangingPunct="0"/>
              <a:t>‹Nr.›</a:t>
            </a:fld>
            <a:r>
              <a:rPr lang="de-DE" altLang="de-DE" sz="900" dirty="0">
                <a:solidFill>
                  <a:srgbClr val="606060"/>
                </a:solidFill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14378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de-DE" altLang="de-DE" sz="900" dirty="0">
              <a:solidFill>
                <a:srgbClr val="606060"/>
              </a:solidFill>
              <a:latin typeface="Arial" charset="0"/>
              <a:cs typeface="Arial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762002" y="2133602"/>
            <a:ext cx="5837239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200">
                <a:solidFill>
                  <a:srgbClr val="8F1936"/>
                </a:solidFill>
                <a:latin typeface="Arial" charset="0"/>
              </a:defRPr>
            </a:lvl1pPr>
            <a:lvl2pPr>
              <a:defRPr sz="3200">
                <a:solidFill>
                  <a:srgbClr val="8F1936"/>
                </a:solidFill>
                <a:latin typeface="Arial" charset="0"/>
              </a:defRPr>
            </a:lvl2pPr>
            <a:lvl3pPr>
              <a:defRPr sz="3200">
                <a:solidFill>
                  <a:srgbClr val="8F1936"/>
                </a:solidFill>
                <a:latin typeface="Arial" charset="0"/>
              </a:defRPr>
            </a:lvl3pPr>
            <a:lvl4pPr>
              <a:defRPr sz="3200">
                <a:solidFill>
                  <a:srgbClr val="8F1936"/>
                </a:solidFill>
                <a:latin typeface="Arial" charset="0"/>
              </a:defRPr>
            </a:lvl4pPr>
            <a:lvl5pPr>
              <a:defRPr sz="3200">
                <a:solidFill>
                  <a:srgbClr val="8F1936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charset="0"/>
              </a:defRPr>
            </a:lvl9pPr>
          </a:lstStyle>
          <a:p>
            <a:endParaRPr lang="de-DE" altLang="de-DE" dirty="0"/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685800" y="2133600"/>
            <a:ext cx="800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dirty="0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60848"/>
            <a:ext cx="7772400" cy="2160240"/>
          </a:xfrm>
        </p:spPr>
        <p:txBody>
          <a:bodyPr/>
          <a:lstStyle/>
          <a:p>
            <a:r>
              <a:rPr lang="de-DE" sz="4000" dirty="0" smtClean="0"/>
              <a:t>Anbietung </a:t>
            </a:r>
            <a:br>
              <a:rPr lang="de-DE" sz="4000" dirty="0" smtClean="0"/>
            </a:br>
            <a:r>
              <a:rPr lang="de-DE" sz="4000" dirty="0" smtClean="0"/>
              <a:t>Aussonderung</a:t>
            </a:r>
            <a:endParaRPr lang="de-DE" altLang="de-DE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27584" y="4221088"/>
            <a:ext cx="6400800" cy="1752600"/>
          </a:xfrm>
          <a:prstGeom prst="rect">
            <a:avLst/>
          </a:prstGeo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spcBef>
                <a:spcPts val="0"/>
              </a:spcBef>
            </a:pPr>
            <a:r>
              <a:rPr lang="de-DE" sz="2400" dirty="0" smtClean="0">
                <a:ea typeface="Calibri"/>
              </a:rPr>
              <a:t>Rechtliche Grundlagen</a:t>
            </a:r>
            <a:endParaRPr lang="de-DE" altLang="de-DE" sz="1600" dirty="0" smtClean="0"/>
          </a:p>
          <a:p>
            <a:pPr marL="0" indent="0" algn="r"/>
            <a:endParaRPr lang="de-DE" altLang="de-DE" sz="1600" dirty="0" smtClean="0"/>
          </a:p>
          <a:p>
            <a:pPr marL="0" indent="0"/>
            <a:endParaRPr lang="de-DE" altLang="de-DE" sz="1600" dirty="0" smtClean="0"/>
          </a:p>
          <a:p>
            <a:pPr marL="0" indent="0"/>
            <a:r>
              <a:rPr lang="de-DE" altLang="de-DE" sz="1600" dirty="0" smtClean="0"/>
              <a:t>Dr. Eike Alexander v. Boetticher, Landeshauptarchiv Koblenz</a:t>
            </a:r>
            <a:endParaRPr lang="de-DE" altLang="de-DE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Aktenführung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844824"/>
            <a:ext cx="7772400" cy="4114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Pflicht zur Führung ordnungsgemäßer Akten ergibt sich unmittelbar aus Rechtsstaatsprinzip (Art. 20 Abs. 3 GG)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Akten </a:t>
            </a:r>
            <a:r>
              <a:rPr lang="de-DE" dirty="0"/>
              <a:t>müssen Geschehensablauf vollständig und wahrheitsgetreu wiedergeben </a:t>
            </a:r>
            <a:endParaRPr lang="de-D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Aktenführung soll Verwaltungshandeln nachvollziehbar dokumentieren, damit es rechtlich und fachlich überprüft werden kann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4357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Unterlagenbegriff, § 1 Abs. 2 LArchG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„unabhängig von ihrer Speicherungsform alle“ bei den Behörden, Gerichten und sonstigen öffentlichen Stellen des Landes angefallenen Informationen, </a:t>
            </a:r>
            <a:r>
              <a:rPr lang="de-DE" u="sng" dirty="0" smtClean="0"/>
              <a:t>insbesondere </a:t>
            </a:r>
            <a:r>
              <a:rPr lang="de-DE" dirty="0" smtClean="0"/>
              <a:t>Karten, Pläne, Siegel, Dateien, Bild-, Film- und Tonmaterialien, soweit sie Bestandteil eines Vorgangs sind“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Auch elektr. Unterlagen sind anzubieten (§ 7 Abs. 3 LArchG)</a:t>
            </a:r>
          </a:p>
          <a:p>
            <a:endParaRPr lang="de-DE" u="sng" dirty="0" smtClean="0"/>
          </a:p>
          <a:p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229992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Anbietungspflicht (1)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4414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600" dirty="0" smtClean="0"/>
              <a:t>§ 7 Abs. 1 S. 1 LArchG: </a:t>
            </a:r>
            <a:r>
              <a:rPr lang="de-DE" sz="2600" dirty="0" err="1" smtClean="0"/>
              <a:t>öffentl</a:t>
            </a:r>
            <a:r>
              <a:rPr lang="de-DE" sz="2600" dirty="0" smtClean="0"/>
              <a:t>. Stellen haben </a:t>
            </a:r>
            <a:r>
              <a:rPr lang="de-DE" sz="2600" u="sng" dirty="0" smtClean="0"/>
              <a:t>alle</a:t>
            </a:r>
            <a:r>
              <a:rPr lang="de-DE" sz="2600" dirty="0" smtClean="0"/>
              <a:t> Unterlagen, die sie zur Erfüllung ihrer Aufgaben nicht mehr benötigen, </a:t>
            </a:r>
            <a:r>
              <a:rPr lang="de-DE" sz="2600" u="sng" dirty="0" smtClean="0"/>
              <a:t>i.d.R</a:t>
            </a:r>
            <a:r>
              <a:rPr lang="de-DE" sz="2600" u="sng" dirty="0"/>
              <a:t>.</a:t>
            </a:r>
            <a:r>
              <a:rPr lang="de-DE" sz="2600" u="sng" dirty="0" smtClean="0"/>
              <a:t> spätestens 30 Jahre</a:t>
            </a:r>
            <a:r>
              <a:rPr lang="de-DE" sz="2600" dirty="0" smtClean="0"/>
              <a:t> nach ihrer Entstehung der Landesarchivverwaltung </a:t>
            </a:r>
            <a:r>
              <a:rPr lang="de-DE" sz="2600" u="sng" dirty="0" smtClean="0"/>
              <a:t>unverändert</a:t>
            </a:r>
            <a:r>
              <a:rPr lang="de-DE" sz="2600" dirty="0" smtClean="0"/>
              <a:t> und mit einem </a:t>
            </a:r>
            <a:r>
              <a:rPr lang="de-DE" sz="2600" u="sng" dirty="0" smtClean="0"/>
              <a:t>Aktenverzeichnis/aussagekräftigem Verzeichnis </a:t>
            </a:r>
            <a:r>
              <a:rPr lang="de-DE" sz="2600" dirty="0" smtClean="0"/>
              <a:t>anzubieten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600" dirty="0" smtClean="0"/>
              <a:t>§ 7 Abs. 1. S. 3 LArchG: Ggf. auch längere Aufbewahrung möglich </a:t>
            </a:r>
          </a:p>
        </p:txBody>
      </p:sp>
    </p:spTree>
    <p:extLst>
      <p:ext uri="{BB962C8B-B14F-4D97-AF65-F5344CB8AC3E}">
        <p14:creationId xmlns:p14="http://schemas.microsoft.com/office/powerpoint/2010/main" val="183672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38152"/>
            <a:ext cx="6550496" cy="925513"/>
          </a:xfrm>
        </p:spPr>
        <p:txBody>
          <a:bodyPr/>
          <a:lstStyle/>
          <a:p>
            <a:r>
              <a:rPr lang="de-DE" dirty="0" smtClean="0"/>
              <a:t>Anbietungspflicht (2)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LArchG geht dem LDSG als </a:t>
            </a:r>
            <a:r>
              <a:rPr lang="de-DE" sz="2400" u="sng" dirty="0" smtClean="0"/>
              <a:t>Spezialgesetz</a:t>
            </a:r>
            <a:r>
              <a:rPr lang="de-DE" sz="2400" dirty="0" smtClean="0"/>
              <a:t> vor (§ 7 Abs. 2 LArchG Nr. 1 </a:t>
            </a:r>
            <a:r>
              <a:rPr lang="de-DE" sz="2400" dirty="0" err="1" smtClean="0"/>
              <a:t>i.V.m</a:t>
            </a:r>
            <a:r>
              <a:rPr lang="de-DE" sz="2400" dirty="0" smtClean="0"/>
              <a:t>. § 6 LDSG) -&gt; Unterlagen auch anzubieten, die nach Vorschriften des LDSG gelöscht werden müssten (</a:t>
            </a:r>
            <a:r>
              <a:rPr lang="de-DE" sz="2400" b="1" u="sng" dirty="0" smtClean="0"/>
              <a:t>Löschungssurrogat</a:t>
            </a:r>
            <a:r>
              <a:rPr lang="de-DE" sz="24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Umfasst auch Unterlagen, die </a:t>
            </a:r>
            <a:r>
              <a:rPr lang="de-DE" sz="2400" u="sng" dirty="0" smtClean="0"/>
              <a:t>Geheimhaltungs-pflichten</a:t>
            </a:r>
            <a:r>
              <a:rPr lang="de-DE" sz="2400" dirty="0" smtClean="0"/>
              <a:t> unterliegen (Patienten-, Sozial- oder Steuergeheimnis) (§ 7 Abs. 2 Nr. 1 LArchG)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Umfasst auch besonders s</a:t>
            </a:r>
            <a:r>
              <a:rPr lang="de-DE" sz="2400" u="sng" dirty="0" smtClean="0"/>
              <a:t>ensible Daten nach Art. 9 DS-GVO </a:t>
            </a:r>
            <a:r>
              <a:rPr lang="de-DE" sz="2400" dirty="0" smtClean="0"/>
              <a:t>(§ 7 Abs. 2 Nr. 3 LArchG)</a:t>
            </a:r>
            <a:endParaRPr lang="de-DE" sz="2400" u="sng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121587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Ausnahmen von Anbietungs-pflicht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Unzulässig gespeicherte Daten (§ 7 Abs. 2 Nr. 1 LArchG)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Spezielle bundes- oder landesrechtliche Löschungs- oder Vernichtungsvorschriften (z.B. § 9b </a:t>
            </a:r>
            <a:r>
              <a:rPr lang="de-DE" dirty="0" err="1" smtClean="0"/>
              <a:t>AdoptVermG</a:t>
            </a:r>
            <a:r>
              <a:rPr lang="de-DE" dirty="0" smtClean="0"/>
              <a:t>; </a:t>
            </a:r>
            <a:r>
              <a:rPr lang="de-DE" i="1" smtClean="0"/>
              <a:t>§ </a:t>
            </a:r>
            <a:r>
              <a:rPr lang="de-DE" smtClean="0"/>
              <a:t>POG </a:t>
            </a:r>
            <a:r>
              <a:rPr lang="de-DE" dirty="0" smtClean="0"/>
              <a:t>RLP), ohne dass in diesen Anbietung an Archiv geregelt ist (§ 16 BMG)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Durch Vereinbarung Verzicht auf Unterlagen von offensichtlich geringer Bedeutung (§ 7 Abs. 4 LArchG)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0415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622502" cy="925513"/>
          </a:xfrm>
        </p:spPr>
        <p:txBody>
          <a:bodyPr/>
          <a:lstStyle/>
          <a:p>
            <a:pPr marL="457200" indent="-457200"/>
            <a:r>
              <a:rPr lang="de-DE" dirty="0" smtClean="0"/>
              <a:t>Aussonderung/Bewertung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844824"/>
            <a:ext cx="7772400" cy="4114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300" dirty="0" smtClean="0"/>
              <a:t>§ 8 Abs. 1 LArchG: LAV hat binnen 6 Monaten </a:t>
            </a:r>
            <a:r>
              <a:rPr lang="de-DE" sz="2300" u="sng" dirty="0" smtClean="0"/>
              <a:t>im Benehmen </a:t>
            </a:r>
            <a:r>
              <a:rPr lang="de-DE" sz="2300" dirty="0" smtClean="0"/>
              <a:t>mit der anbietenden Stelle zu entscheiden, welche Unterlagen bleibenden Wert haben und dauerhaft übernommen werden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300" dirty="0" smtClean="0"/>
              <a:t>§ 1 Abs. 1 S. 3 LArchG: </a:t>
            </a:r>
            <a:r>
              <a:rPr lang="de-DE" sz="2300" u="sng" dirty="0" smtClean="0"/>
              <a:t>Bleibender Wert </a:t>
            </a:r>
            <a:r>
              <a:rPr lang="de-DE" sz="2300" dirty="0" smtClean="0"/>
              <a:t>-&gt; Unterlagen, denen für </a:t>
            </a:r>
            <a:r>
              <a:rPr lang="de-DE" sz="2300" u="sng" dirty="0" smtClean="0"/>
              <a:t>Gesetzgebung, Verwaltung oder Rechtsprechung</a:t>
            </a:r>
            <a:r>
              <a:rPr lang="de-DE" sz="2300" dirty="0" smtClean="0"/>
              <a:t>, für die </a:t>
            </a:r>
            <a:r>
              <a:rPr lang="de-DE" sz="2300" u="sng" dirty="0" smtClean="0"/>
              <a:t>Erforschung oder das Verständnis der Geschichte</a:t>
            </a:r>
            <a:r>
              <a:rPr lang="de-DE" sz="2300" dirty="0" smtClean="0"/>
              <a:t> oder für die </a:t>
            </a:r>
            <a:r>
              <a:rPr lang="de-DE" sz="2300" u="sng" dirty="0" smtClean="0"/>
              <a:t>Sicherung berechtigter Belange der Bürger </a:t>
            </a:r>
            <a:r>
              <a:rPr lang="de-DE" sz="2300" dirty="0" smtClean="0"/>
              <a:t>Bedeutung zukommt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300" dirty="0" smtClean="0"/>
              <a:t>i.d.R. </a:t>
            </a:r>
            <a:r>
              <a:rPr lang="de-DE" sz="2300" u="sng" dirty="0" smtClean="0"/>
              <a:t>keine Totalübernahme </a:t>
            </a:r>
            <a:r>
              <a:rPr lang="de-DE" sz="2300" dirty="0" smtClean="0"/>
              <a:t>von Archivgut (max. 10%), Gebot der Datenminimierung (Art. 5 Abs. 1 </a:t>
            </a:r>
            <a:r>
              <a:rPr lang="de-DE" sz="2300" dirty="0" err="1" smtClean="0"/>
              <a:t>lit</a:t>
            </a:r>
            <a:r>
              <a:rPr lang="de-DE" sz="2300" dirty="0" smtClean="0"/>
              <a:t>. c </a:t>
            </a:r>
            <a:r>
              <a:rPr lang="de-DE" sz="2300" dirty="0" err="1" smtClean="0"/>
              <a:t>i.V.m</a:t>
            </a:r>
            <a:r>
              <a:rPr lang="de-DE" sz="2300" dirty="0" smtClean="0"/>
              <a:t>. Art. 89 Abs. 1 S. 2 DS-GVO) </a:t>
            </a:r>
            <a:endParaRPr lang="de-DE" sz="2300" dirty="0"/>
          </a:p>
        </p:txBody>
      </p:sp>
    </p:spTree>
    <p:extLst>
      <p:ext uri="{BB962C8B-B14F-4D97-AF65-F5344CB8AC3E}">
        <p14:creationId xmlns:p14="http://schemas.microsoft.com/office/powerpoint/2010/main" val="23861148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Nutzungsmöglichkeiten nach Abgabe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§ 13 Abs. 2 </a:t>
            </a:r>
            <a:r>
              <a:rPr lang="de-DE" dirty="0" err="1" smtClean="0"/>
              <a:t>LArchBVO</a:t>
            </a:r>
            <a:r>
              <a:rPr lang="de-DE" dirty="0" smtClean="0"/>
              <a:t>: Abliefernde Stelle hat Recht, das von ihr abgegebene Archivgut </a:t>
            </a:r>
            <a:r>
              <a:rPr lang="de-DE" u="sng" dirty="0" smtClean="0"/>
              <a:t>jederzeit</a:t>
            </a:r>
            <a:r>
              <a:rPr lang="de-DE" dirty="0" smtClean="0"/>
              <a:t> zu benutzen, </a:t>
            </a:r>
            <a:r>
              <a:rPr lang="de-DE" u="sng" dirty="0" smtClean="0"/>
              <a:t>wenn sie es zur Erfüllung ihrer Aufgaben </a:t>
            </a:r>
            <a:r>
              <a:rPr lang="de-DE" dirty="0" smtClean="0"/>
              <a:t>wieder benötigt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Ausnahme: Unterlagen hätten auf Grund von Rechtsvorschriften gesperrt, gelöscht oder vernichtet werden müssen (§ 3 Abs. 5 LArchG)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464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Kontakt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altLang="de-DE" sz="2000" dirty="0" smtClean="0"/>
              <a:t>Dr. Eike Alexander v. Boetticher </a:t>
            </a:r>
            <a:endParaRPr lang="de-DE" altLang="de-DE" sz="2000" dirty="0"/>
          </a:p>
          <a:p>
            <a:pPr marL="0" indent="0"/>
            <a:r>
              <a:rPr lang="de-DE" altLang="de-DE" sz="2000" dirty="0"/>
              <a:t>Tel. 0261-91 29 </a:t>
            </a:r>
            <a:r>
              <a:rPr lang="de-DE" altLang="de-DE" sz="2000" dirty="0" smtClean="0"/>
              <a:t>102</a:t>
            </a:r>
            <a:endParaRPr lang="de-DE" altLang="de-DE" sz="2000" dirty="0"/>
          </a:p>
          <a:p>
            <a:pPr marL="0" indent="0"/>
            <a:r>
              <a:rPr lang="de-DE" altLang="de-DE" sz="2000" dirty="0"/>
              <a:t>Email: </a:t>
            </a:r>
            <a:r>
              <a:rPr lang="de-DE" altLang="de-DE" sz="2000" dirty="0" smtClean="0"/>
              <a:t>e.boetticher@lav.rlp.de</a:t>
            </a:r>
            <a:endParaRPr lang="de-DE" altLang="de-DE" sz="2000" dirty="0"/>
          </a:p>
          <a:p>
            <a:pPr marL="0" indent="0"/>
            <a:r>
              <a:rPr lang="de-DE" altLang="de-DE" sz="2000" dirty="0"/>
              <a:t>oder:</a:t>
            </a:r>
          </a:p>
          <a:p>
            <a:pPr marL="0" indent="0"/>
            <a:r>
              <a:rPr lang="de-DE" altLang="de-DE" sz="2000" dirty="0"/>
              <a:t>Landeshauptarchiv Koblenz</a:t>
            </a:r>
          </a:p>
          <a:p>
            <a:pPr marL="0" indent="0"/>
            <a:r>
              <a:rPr lang="de-DE" altLang="de-DE" sz="2000" dirty="0"/>
              <a:t>Karmeliterstr. 1/3, 56068 Koblenz</a:t>
            </a:r>
          </a:p>
          <a:p>
            <a:pPr marL="0" indent="0"/>
            <a:r>
              <a:rPr lang="de-DE" altLang="de-DE" sz="2000" dirty="0"/>
              <a:t>Tel. 0261-91 29 0, Fax 0261-91 29 112, </a:t>
            </a:r>
            <a:r>
              <a:rPr lang="de-DE" altLang="de-DE" sz="2000" dirty="0" err="1"/>
              <a:t>E-mail</a:t>
            </a:r>
            <a:r>
              <a:rPr lang="de-DE" altLang="de-DE" sz="2000"/>
              <a:t>: </a:t>
            </a:r>
            <a:r>
              <a:rPr lang="de-DE" altLang="de-DE" sz="2000" smtClean="0"/>
              <a:t>post@lav.rlp.de</a:t>
            </a:r>
            <a:endParaRPr lang="de-DE" altLang="de-DE" sz="2000" dirty="0"/>
          </a:p>
          <a:p>
            <a:pPr marL="0" indent="0"/>
            <a:r>
              <a:rPr lang="de-DE" altLang="de-DE" sz="2000" dirty="0"/>
              <a:t>www.landeshauptarchiv.de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546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svorlageLHA_2">
  <a:themeElements>
    <a:clrScheme name="Lariss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PräsentationsvorlageLHA_2</Template>
  <TotalTime>0</TotalTime>
  <Words>540</Words>
  <Application>Microsoft Office PowerPoint</Application>
  <PresentationFormat>Bildschirmpräsentation (4:3)</PresentationFormat>
  <Paragraphs>40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PräsentationsvorlageLHA_2</vt:lpstr>
      <vt:lpstr>Anbietung  Aussonderung</vt:lpstr>
      <vt:lpstr>Aktenführung</vt:lpstr>
      <vt:lpstr>Unterlagenbegriff, § 1 Abs. 2 LArchG</vt:lpstr>
      <vt:lpstr>Anbietungspflicht (1)</vt:lpstr>
      <vt:lpstr>Anbietungspflicht (2)</vt:lpstr>
      <vt:lpstr>Ausnahmen von Anbietungs-pflicht</vt:lpstr>
      <vt:lpstr>Aussonderung/Bewertung</vt:lpstr>
      <vt:lpstr>Nutzungsmöglichkeiten nach Abgabe </vt:lpstr>
      <vt:lpstr>Kontakt</vt:lpstr>
    </vt:vector>
  </TitlesOfParts>
  <Company>Landeshauptarchiv Koblenz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 für die Zukunft?</dc:title>
  <dc:creator>Beate Dorfey</dc:creator>
  <cp:lastModifiedBy>Boetticher, Eike Alexander von</cp:lastModifiedBy>
  <cp:revision>169</cp:revision>
  <cp:lastPrinted>2016-01-06T12:58:42Z</cp:lastPrinted>
  <dcterms:created xsi:type="dcterms:W3CDTF">2015-09-01T12:33:11Z</dcterms:created>
  <dcterms:modified xsi:type="dcterms:W3CDTF">2024-06-21T07:34:14Z</dcterms:modified>
</cp:coreProperties>
</file>